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916" r:id="rId2"/>
    <p:sldId id="1495" r:id="rId3"/>
    <p:sldId id="1644"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653" r:id="rId28"/>
    <p:sldId id="1646" r:id="rId29"/>
    <p:sldId id="1508" r:id="rId30"/>
    <p:sldId id="1551" r:id="rId31"/>
    <p:sldId id="1608" r:id="rId32"/>
    <p:sldId id="1607" r:id="rId33"/>
    <p:sldId id="1654" r:id="rId34"/>
    <p:sldId id="1610" r:id="rId35"/>
    <p:sldId id="1553" r:id="rId36"/>
    <p:sldId id="1549" r:id="rId37"/>
    <p:sldId id="1554" r:id="rId38"/>
    <p:sldId id="1510" r:id="rId39"/>
    <p:sldId id="1476" r:id="rId40"/>
    <p:sldId id="1547" r:id="rId41"/>
    <p:sldId id="1546" r:id="rId42"/>
    <p:sldId id="1556" r:id="rId43"/>
    <p:sldId id="1545" r:id="rId44"/>
    <p:sldId id="1560" r:id="rId45"/>
    <p:sldId id="1489" r:id="rId46"/>
    <p:sldId id="1536" r:id="rId47"/>
    <p:sldId id="1656" r:id="rId48"/>
    <p:sldId id="1568" r:id="rId49"/>
    <p:sldId id="1581" r:id="rId50"/>
    <p:sldId id="1657" r:id="rId51"/>
    <p:sldId id="1589" r:id="rId52"/>
    <p:sldId id="1658" r:id="rId53"/>
    <p:sldId id="1597" r:id="rId54"/>
    <p:sldId id="1622" r:id="rId55"/>
    <p:sldId id="1598" r:id="rId56"/>
    <p:sldId id="1662" r:id="rId57"/>
    <p:sldId id="1663" r:id="rId58"/>
    <p:sldId id="1616" r:id="rId59"/>
    <p:sldId id="1647" r:id="rId60"/>
    <p:sldId id="1649" r:id="rId61"/>
    <p:sldId id="1650" r:id="rId62"/>
    <p:sldId id="1652" r:id="rId63"/>
    <p:sldId id="1651" r:id="rId64"/>
    <p:sldId id="1648" r:id="rId65"/>
    <p:sldId id="1558" r:id="rId66"/>
    <p:sldId id="1601" r:id="rId67"/>
    <p:sldId id="1583" r:id="rId68"/>
    <p:sldId id="1639" r:id="rId69"/>
    <p:sldId id="1588" r:id="rId70"/>
    <p:sldId id="1609" r:id="rId71"/>
    <p:sldId id="1640" r:id="rId72"/>
    <p:sldId id="1600" r:id="rId73"/>
    <p:sldId id="1625" r:id="rId74"/>
    <p:sldId id="1631" r:id="rId75"/>
    <p:sldId id="1632" r:id="rId76"/>
    <p:sldId id="1633" r:id="rId77"/>
    <p:sldId id="1634" r:id="rId78"/>
    <p:sldId id="1635" r:id="rId79"/>
    <p:sldId id="1637" r:id="rId80"/>
    <p:sldId id="1579" r:id="rId81"/>
    <p:sldId id="1619" r:id="rId82"/>
    <p:sldId id="1624" r:id="rId83"/>
    <p:sldId id="1626" r:id="rId84"/>
    <p:sldId id="1627" r:id="rId85"/>
    <p:sldId id="1628" r:id="rId86"/>
    <p:sldId id="1629" r:id="rId87"/>
    <p:sldId id="1532" r:id="rId88"/>
    <p:sldId id="1643" r:id="rId89"/>
    <p:sldId id="1642" r:id="rId90"/>
    <p:sldId id="1534" r:id="rId91"/>
    <p:sldId id="1599" r:id="rId92"/>
    <p:sldId id="1671" r:id="rId93"/>
    <p:sldId id="1559" r:id="rId94"/>
    <p:sldId id="1563" r:id="rId95"/>
    <p:sldId id="1564" r:id="rId96"/>
    <p:sldId id="1565" r:id="rId97"/>
    <p:sldId id="1613" r:id="rId98"/>
    <p:sldId id="1614" r:id="rId99"/>
    <p:sldId id="1586" r:id="rId100"/>
    <p:sldId id="1659" r:id="rId101"/>
    <p:sldId id="1584" r:id="rId102"/>
    <p:sldId id="1585" r:id="rId103"/>
    <p:sldId id="1621" r:id="rId104"/>
    <p:sldId id="1660" r:id="rId105"/>
    <p:sldId id="1672" r:id="rId106"/>
    <p:sldId id="1602" r:id="rId107"/>
    <p:sldId id="1664" r:id="rId108"/>
    <p:sldId id="1623" r:id="rId109"/>
    <p:sldId id="1665" r:id="rId110"/>
    <p:sldId id="1666" r:id="rId111"/>
    <p:sldId id="1667" r:id="rId112"/>
    <p:sldId id="1604" r:id="rId113"/>
    <p:sldId id="1618" r:id="rId114"/>
    <p:sldId id="1668" r:id="rId115"/>
    <p:sldId id="1669" r:id="rId116"/>
    <p:sldId id="1620" r:id="rId117"/>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88398" autoAdjust="0"/>
  </p:normalViewPr>
  <p:slideViewPr>
    <p:cSldViewPr>
      <p:cViewPr varScale="1">
        <p:scale>
          <a:sx n="59" d="100"/>
          <a:sy n="59" d="100"/>
        </p:scale>
        <p:origin x="80" y="1088"/>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26/11/2020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26/11/2020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e138.net/zhongyao/cai-141.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34</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36</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2764845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38</a:t>
            </a:fld>
            <a:endParaRPr lang="en-SG" dirty="0"/>
          </a:p>
        </p:txBody>
      </p:sp>
    </p:spTree>
    <p:extLst>
      <p:ext uri="{BB962C8B-B14F-4D97-AF65-F5344CB8AC3E}">
        <p14:creationId xmlns:p14="http://schemas.microsoft.com/office/powerpoint/2010/main" val="160037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65</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https://www.e138.net/zhongyao/cai-141.html</a:t>
            </a:r>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73</a:t>
            </a:fld>
            <a:endParaRPr lang="en-SG"/>
          </a:p>
        </p:txBody>
      </p:sp>
    </p:spTree>
    <p:extLst>
      <p:ext uri="{BB962C8B-B14F-4D97-AF65-F5344CB8AC3E}">
        <p14:creationId xmlns:p14="http://schemas.microsoft.com/office/powerpoint/2010/main" val="367167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mouse kidney (hematoxylin and eosin staining, ×400; scale bars, 25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 10,: accumulation of proteinaceous fluid within the tubules of the AA-treated kidney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days 30 and 90:  tubular epithelial cells were necrotic and had collapsed, leaving the tubular basement membrane naked (#).</a:t>
            </a:r>
            <a:br>
              <a:rPr lang="en-US" sz="1800" i="0" kern="1200" dirty="0">
                <a:solidFill>
                  <a:schemeClr val="tx1"/>
                </a:solidFill>
                <a:effectLst/>
                <a:latin typeface="+mn-lt"/>
                <a:ea typeface="+mn-ea"/>
                <a:cs typeface="+mn-cs"/>
              </a:rPr>
            </a:br>
            <a:r>
              <a:rPr lang="en-US" sz="1800" i="0" kern="1200" dirty="0">
                <a:solidFill>
                  <a:schemeClr val="tx1"/>
                </a:solidFill>
                <a:effectLst/>
                <a:latin typeface="+mn-lt"/>
                <a:ea typeface="+mn-ea"/>
                <a:cs typeface="+mn-cs"/>
              </a:rPr>
              <a:t>                           There were few signs of regeneration.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The glomeruli demonstrated ischemic shrinkage (arrowhead).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err="1">
                <a:solidFill>
                  <a:schemeClr val="tx1"/>
                </a:solidFill>
                <a:effectLst/>
                <a:latin typeface="+mn-lt"/>
                <a:ea typeface="+mn-ea"/>
                <a:cs typeface="+mn-cs"/>
              </a:rPr>
              <a:t>Dat</a:t>
            </a:r>
            <a:r>
              <a:rPr lang="en-US" sz="1800" i="0" kern="1200" dirty="0">
                <a:solidFill>
                  <a:schemeClr val="tx1"/>
                </a:solidFill>
                <a:effectLst/>
                <a:latin typeface="+mn-lt"/>
                <a:ea typeface="+mn-ea"/>
                <a:cs typeface="+mn-cs"/>
              </a:rPr>
              <a:t> 90</a:t>
            </a:r>
            <a:r>
              <a:rPr lang="en-US" sz="1800" i="0" kern="1200" baseline="0" dirty="0">
                <a:solidFill>
                  <a:schemeClr val="tx1"/>
                </a:solidFill>
                <a:effectLst/>
                <a:latin typeface="+mn-lt"/>
                <a:ea typeface="+mn-ea"/>
                <a:cs typeface="+mn-cs"/>
              </a:rPr>
              <a:t> </a:t>
            </a:r>
            <a:r>
              <a:rPr lang="en-US" sz="1800" i="0" kern="1200" dirty="0">
                <a:solidFill>
                  <a:schemeClr val="tx1"/>
                </a:solidFill>
                <a:effectLst/>
                <a:latin typeface="+mn-lt"/>
                <a:ea typeface="+mn-ea"/>
                <a:cs typeface="+mn-cs"/>
              </a:rPr>
              <a:t>local inflammatory infiltration (arrow) in the </a:t>
            </a:r>
            <a:r>
              <a:rPr lang="en-US" sz="1800" i="0" kern="1200" dirty="0" err="1">
                <a:solidFill>
                  <a:schemeClr val="tx1"/>
                </a:solidFill>
                <a:effectLst/>
                <a:latin typeface="+mn-lt"/>
                <a:ea typeface="+mn-ea"/>
                <a:cs typeface="+mn-cs"/>
              </a:rPr>
              <a:t>interstitium</a:t>
            </a:r>
            <a:r>
              <a:rPr lang="en-US" sz="180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urothelial dysplasia had developed</a:t>
            </a: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(50 mg/kg) for 3 days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intraperitoneal 0.1 mg AA/kg/day 5/7 days during 17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5) and 21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5 6)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Estimated</a:t>
            </a:r>
            <a:r>
              <a:rPr lang="en-US" sz="1200" i="0" kern="1200" baseline="0" dirty="0">
                <a:solidFill>
                  <a:schemeClr val="tx1"/>
                </a:solidFill>
                <a:effectLst/>
                <a:latin typeface="+mn-lt"/>
                <a:ea typeface="+mn-ea"/>
                <a:cs typeface="+mn-cs"/>
              </a:rPr>
              <a:t> dose in Belgium? In he *powder* it was up to 2.9 mg / g – see </a:t>
            </a:r>
            <a:r>
              <a:rPr lang="en-US" sz="1200" i="0" kern="1200" dirty="0">
                <a:solidFill>
                  <a:schemeClr val="tx1"/>
                </a:solidFill>
                <a:effectLst/>
                <a:latin typeface="+mn-lt"/>
                <a:ea typeface="+mn-ea"/>
                <a:cs typeface="+mn-cs"/>
              </a:rPr>
              <a:t>Identification of aristolochic acids in Chinese herbs. Lancet 1994;343:174 ??? Cannot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From </a:t>
            </a:r>
            <a:r>
              <a:rPr lang="en-US" sz="1200" i="0" kern="1200" dirty="0" err="1">
                <a:solidFill>
                  <a:schemeClr val="tx1"/>
                </a:solidFill>
                <a:effectLst/>
                <a:latin typeface="+mn-lt"/>
                <a:ea typeface="+mn-ea"/>
                <a:cs typeface="+mn-cs"/>
              </a:rPr>
              <a:t>Dickman</a:t>
            </a:r>
            <a:r>
              <a:rPr lang="en-US" sz="1200" i="0" kern="1200" dirty="0">
                <a:solidFill>
                  <a:schemeClr val="tx1"/>
                </a:solidFill>
                <a:effectLst/>
                <a:latin typeface="+mn-lt"/>
                <a:ea typeface="+mn-ea"/>
                <a:cs typeface="+mn-cs"/>
              </a:rPr>
              <a:t> review: “The maximal daily dose of AA</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ingested by the cluster of Belgian women is estimated</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to be 0.025 mg </a:t>
            </a:r>
            <a:r>
              <a:rPr lang="en-US" sz="1200" i="0" kern="1200" dirty="0" err="1">
                <a:solidFill>
                  <a:schemeClr val="tx1"/>
                </a:solidFill>
                <a:effectLst/>
                <a:latin typeface="+mn-lt"/>
                <a:ea typeface="+mn-ea"/>
                <a:cs typeface="+mn-cs"/>
              </a:rPr>
              <a:t>kg1</a:t>
            </a:r>
            <a:r>
              <a:rPr lang="en-US" sz="1200" i="0" kern="1200" dirty="0">
                <a:solidFill>
                  <a:schemeClr val="tx1"/>
                </a:solidFill>
                <a:effectLst/>
                <a:latin typeface="+mn-lt"/>
                <a:ea typeface="+mn-ea"/>
                <a:cs typeface="+mn-cs"/>
              </a:rPr>
              <a:t> body weight daily for an average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of 13 months (</a:t>
            </a: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 2003; </a:t>
            </a:r>
            <a:r>
              <a:rPr lang="en-US" sz="1200" i="0" kern="1200" dirty="0" err="1">
                <a:solidFill>
                  <a:schemeClr val="tx1"/>
                </a:solidFill>
                <a:effectLst/>
                <a:latin typeface="+mn-lt"/>
                <a:ea typeface="+mn-ea"/>
                <a:cs typeface="+mn-cs"/>
              </a:rPr>
              <a:t>Nortier</a:t>
            </a:r>
            <a:r>
              <a:rPr lang="en-US" sz="1200" i="0" kern="1200" dirty="0">
                <a:solidFill>
                  <a:schemeClr val="tx1"/>
                </a:solidFill>
                <a:effectLst/>
                <a:latin typeface="+mn-lt"/>
                <a:ea typeface="+mn-ea"/>
                <a:cs typeface="+mn-cs"/>
              </a:rPr>
              <a:t> et al. 2000),</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a:t>
            </a:r>
            <a:br>
              <a:rPr lang="en-US" sz="1200" i="0" kern="1200" dirty="0">
                <a:solidFill>
                  <a:schemeClr val="tx1"/>
                </a:solidFill>
                <a:effectLst/>
                <a:latin typeface="+mn-lt"/>
                <a:ea typeface="+mn-ea"/>
                <a:cs typeface="+mn-cs"/>
              </a:rPr>
            </a:b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74</a:t>
            </a:fld>
            <a:endParaRPr lang="en-US"/>
          </a:p>
        </p:txBody>
      </p:sp>
    </p:spTree>
    <p:extLst>
      <p:ext uri="{BB962C8B-B14F-4D97-AF65-F5344CB8AC3E}">
        <p14:creationId xmlns:p14="http://schemas.microsoft.com/office/powerpoint/2010/main" val="166988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78</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Cel</a:t>
            </a:r>
            <a:r>
              <a:rPr lang="en-US" altLang="zh-CN" baseline="0" dirty="0"/>
              <a:t> line: </a:t>
            </a:r>
            <a:r>
              <a:rPr lang="en-US" sz="1200" b="1" i="0" kern="1200" dirty="0" err="1">
                <a:solidFill>
                  <a:schemeClr val="tx1"/>
                </a:solidFill>
                <a:effectLst/>
                <a:latin typeface="+mn-lt"/>
                <a:ea typeface="+mn-ea"/>
                <a:cs typeface="+mn-cs"/>
              </a:rPr>
              <a:t>MCF10A_AA1_20uM_cl2_SNVresult</a:t>
            </a:r>
            <a:r>
              <a:rPr lang="en-US" sz="1200" b="0" i="0" kern="1200" baseline="0" dirty="0">
                <a:solidFill>
                  <a:schemeClr val="tx1"/>
                </a:solidFill>
                <a:effectLst/>
                <a:latin typeface="+mn-lt"/>
                <a:ea typeface="+mn-ea"/>
                <a:cs typeface="+mn-cs"/>
              </a:rPr>
              <a:t> from Arnoud 2018 09 21</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79</a:t>
            </a:fld>
            <a:endParaRPr lang="en-SG"/>
          </a:p>
        </p:txBody>
      </p:sp>
    </p:spTree>
    <p:extLst>
      <p:ext uri="{BB962C8B-B14F-4D97-AF65-F5344CB8AC3E}">
        <p14:creationId xmlns:p14="http://schemas.microsoft.com/office/powerpoint/2010/main" val="4001114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82</a:t>
            </a:fld>
            <a:endParaRPr lang="en-SG"/>
          </a:p>
        </p:txBody>
      </p:sp>
    </p:spTree>
    <p:extLst>
      <p:ext uri="{BB962C8B-B14F-4D97-AF65-F5344CB8AC3E}">
        <p14:creationId xmlns:p14="http://schemas.microsoft.com/office/powerpoint/2010/main" val="84441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83</a:t>
            </a:fld>
            <a:endParaRPr lang="en-SG"/>
          </a:p>
        </p:txBody>
      </p:sp>
    </p:spTree>
    <p:extLst>
      <p:ext uri="{BB962C8B-B14F-4D97-AF65-F5344CB8AC3E}">
        <p14:creationId xmlns:p14="http://schemas.microsoft.com/office/powerpoint/2010/main" val="1055483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84</a:t>
            </a:fld>
            <a:endParaRPr lang="en-SG"/>
          </a:p>
        </p:txBody>
      </p:sp>
    </p:spTree>
    <p:extLst>
      <p:ext uri="{BB962C8B-B14F-4D97-AF65-F5344CB8AC3E}">
        <p14:creationId xmlns:p14="http://schemas.microsoft.com/office/powerpoint/2010/main" val="50175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85</a:t>
            </a:fld>
            <a:endParaRPr lang="en-SG"/>
          </a:p>
        </p:txBody>
      </p:sp>
    </p:spTree>
    <p:extLst>
      <p:ext uri="{BB962C8B-B14F-4D97-AF65-F5344CB8AC3E}">
        <p14:creationId xmlns:p14="http://schemas.microsoft.com/office/powerpoint/2010/main" val="349965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86</a:t>
            </a:fld>
            <a:endParaRPr lang="en-SG"/>
          </a:p>
        </p:txBody>
      </p:sp>
    </p:spTree>
    <p:extLst>
      <p:ext uri="{BB962C8B-B14F-4D97-AF65-F5344CB8AC3E}">
        <p14:creationId xmlns:p14="http://schemas.microsoft.com/office/powerpoint/2010/main" val="366579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87</a:t>
            </a:fld>
            <a:endParaRPr lang="en-SG"/>
          </a:p>
        </p:txBody>
      </p:sp>
    </p:spTree>
    <p:extLst>
      <p:ext uri="{BB962C8B-B14F-4D97-AF65-F5344CB8AC3E}">
        <p14:creationId xmlns:p14="http://schemas.microsoft.com/office/powerpoint/2010/main" val="4613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3 X AAI = 7.5     14 X AAI = 35    high X 3= 15</a:t>
            </a:r>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91</a:t>
            </a:fld>
            <a:endParaRPr lang="en-SG"/>
          </a:p>
        </p:txBody>
      </p:sp>
    </p:spTree>
    <p:extLst>
      <p:ext uri="{BB962C8B-B14F-4D97-AF65-F5344CB8AC3E}">
        <p14:creationId xmlns:p14="http://schemas.microsoft.com/office/powerpoint/2010/main" val="1452145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94</a:t>
            </a:fld>
            <a:endParaRPr lang="en-SG" dirty="0"/>
          </a:p>
        </p:txBody>
      </p:sp>
    </p:spTree>
    <p:extLst>
      <p:ext uri="{BB962C8B-B14F-4D97-AF65-F5344CB8AC3E}">
        <p14:creationId xmlns:p14="http://schemas.microsoft.com/office/powerpoint/2010/main" val="1383521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97</a:t>
            </a:fld>
            <a:endParaRPr lang="en-SG" dirty="0"/>
          </a:p>
        </p:txBody>
      </p:sp>
    </p:spTree>
    <p:extLst>
      <p:ext uri="{BB962C8B-B14F-4D97-AF65-F5344CB8AC3E}">
        <p14:creationId xmlns:p14="http://schemas.microsoft.com/office/powerpoint/2010/main" val="1940029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98</a:t>
            </a:fld>
            <a:endParaRPr lang="en-SG" dirty="0"/>
          </a:p>
        </p:txBody>
      </p:sp>
    </p:spTree>
    <p:extLst>
      <p:ext uri="{BB962C8B-B14F-4D97-AF65-F5344CB8AC3E}">
        <p14:creationId xmlns:p14="http://schemas.microsoft.com/office/powerpoint/2010/main" val="360045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NULL"/><Relationship Id="rId7"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7.jpeg"/><Relationship Id="rId7" Type="http://schemas.openxmlformats.org/officeDocument/2006/relationships/image" Target="../media/image79.jpe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7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dirty="0"/>
              <a:t> 202</a:t>
            </a:r>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SBS40</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100</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6545534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SBS5</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101</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4012554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SBS1</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102</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703295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103</a:t>
            </a:fld>
            <a:endParaRPr lang="en-US" dirty="0"/>
          </a:p>
        </p:txBody>
      </p:sp>
    </p:spTree>
    <p:extLst>
      <p:ext uri="{BB962C8B-B14F-4D97-AF65-F5344CB8AC3E}">
        <p14:creationId xmlns:p14="http://schemas.microsoft.com/office/powerpoint/2010/main" val="150855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a:t>Summary so far</a:t>
            </a:r>
          </a:p>
        </p:txBody>
      </p:sp>
      <p:sp>
        <p:nvSpPr>
          <p:cNvPr id="5" name="Content Placeholder 4"/>
          <p:cNvSpPr>
            <a:spLocks noGrp="1"/>
          </p:cNvSpPr>
          <p:nvPr>
            <p:ph idx="1"/>
          </p:nvPr>
        </p:nvSpPr>
        <p:spPr>
          <a:xfrm>
            <a:off x="533400" y="1066800"/>
            <a:ext cx="10972800" cy="5715000"/>
          </a:xfrm>
        </p:spPr>
        <p:txBody>
          <a:bodyPr/>
          <a:lstStyle/>
          <a:p>
            <a:r>
              <a:rPr lang="en-US" sz="2400" dirty="0"/>
              <a:t>Discussed signature extraction (data mining) and attribution</a:t>
            </a:r>
          </a:p>
          <a:p>
            <a:r>
              <a:rPr lang="en-US" sz="2400" dirty="0"/>
              <a:t>Showed approach to generate synthetic data</a:t>
            </a:r>
          </a:p>
          <a:p>
            <a:r>
              <a:rPr lang="en-US" sz="2400" dirty="0"/>
              <a:t>Extraction and how to assess results in context</a:t>
            </a:r>
          </a:p>
          <a:p>
            <a:pPr lvl="1"/>
            <a:r>
              <a:rPr lang="en-US" sz="2000" dirty="0"/>
              <a:t>Determining number signatures is central</a:t>
            </a:r>
          </a:p>
          <a:p>
            <a:r>
              <a:rPr lang="en-US" sz="2400" dirty="0"/>
              <a:t>Attribution and how to assess results in context</a:t>
            </a:r>
          </a:p>
          <a:p>
            <a:r>
              <a:rPr lang="en-US" sz="2400" dirty="0"/>
              <a:t>Example of a non-negative matrix factorization approach, SigProfilerExtractor</a:t>
            </a:r>
          </a:p>
          <a:p>
            <a:r>
              <a:rPr lang="en-US" sz="2400" dirty="0"/>
              <a:t>Attribution examples from SigProfiler</a:t>
            </a:r>
          </a:p>
          <a:p>
            <a:r>
              <a:rPr lang="en-US" sz="2400" dirty="0"/>
              <a:t>Signature discovery and attribution are not purely algorithmic activates; they require assessment of all available evidence</a:t>
            </a:r>
          </a:p>
          <a:p>
            <a:r>
              <a:rPr lang="en-US" sz="2400" dirty="0"/>
              <a:t>Challenges are generic, not restricted to SigProfiler (to be covered in Part 2 of this lecture)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104</a:t>
            </a:fld>
            <a:endParaRPr lang="en-US" dirty="0"/>
          </a:p>
        </p:txBody>
      </p:sp>
    </p:spTree>
    <p:extLst>
      <p:ext uri="{BB962C8B-B14F-4D97-AF65-F5344CB8AC3E}">
        <p14:creationId xmlns:p14="http://schemas.microsoft.com/office/powerpoint/2010/main" val="10398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40B7036-6591-41B4-A74D-ED12337A8BCC}"/>
              </a:ext>
            </a:extLst>
          </p:cNvPr>
          <p:cNvSpPr>
            <a:spLocks noGrp="1"/>
          </p:cNvSpPr>
          <p:nvPr>
            <p:ph type="title"/>
          </p:nvPr>
        </p:nvSpPr>
        <p:spPr>
          <a:xfrm>
            <a:off x="609600" y="2667000"/>
            <a:ext cx="10972800" cy="1143000"/>
          </a:xfrm>
        </p:spPr>
        <p:txBody>
          <a:bodyPr/>
          <a:lstStyle/>
          <a:p>
            <a:r>
              <a:rPr lang="en-US" dirty="0"/>
              <a:t>HDP not used</a:t>
            </a:r>
          </a:p>
        </p:txBody>
      </p:sp>
      <p:sp>
        <p:nvSpPr>
          <p:cNvPr id="4" name="Slide Number Placeholder 3">
            <a:extLst>
              <a:ext uri="{FF2B5EF4-FFF2-40B4-BE49-F238E27FC236}">
                <a16:creationId xmlns:a16="http://schemas.microsoft.com/office/drawing/2014/main" id="{CCB787D5-3B92-4DEB-918E-84FCDC2D5A21}"/>
              </a:ext>
            </a:extLst>
          </p:cNvPr>
          <p:cNvSpPr>
            <a:spLocks noGrp="1"/>
          </p:cNvSpPr>
          <p:nvPr>
            <p:ph type="sldNum" sz="quarter" idx="12"/>
          </p:nvPr>
        </p:nvSpPr>
        <p:spPr/>
        <p:txBody>
          <a:bodyPr anchor="ctr">
            <a:normAutofit/>
          </a:bodyPr>
          <a:lstStyle/>
          <a:p>
            <a:pPr>
              <a:spcAft>
                <a:spcPts val="600"/>
              </a:spcAft>
              <a:defRPr/>
            </a:pPr>
            <a:fld id="{FFFB4C55-9A55-45A0-A2A5-ECC3126D7CB8}" type="slidenum">
              <a:rPr lang="en-US" smtClean="0"/>
              <a:pPr>
                <a:spcAft>
                  <a:spcPts val="600"/>
                </a:spcAft>
                <a:defRPr/>
              </a:pPr>
              <a:t>105</a:t>
            </a:fld>
            <a:endParaRPr lang="en-US"/>
          </a:p>
        </p:txBody>
      </p:sp>
    </p:spTree>
    <p:extLst>
      <p:ext uri="{BB962C8B-B14F-4D97-AF65-F5344CB8AC3E}">
        <p14:creationId xmlns:p14="http://schemas.microsoft.com/office/powerpoint/2010/main" val="3558677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a:t>Part 1: Computing over the hierarchical Dirichlet process model (1)</a:t>
            </a:r>
          </a:p>
        </p:txBody>
      </p:sp>
      <p:sp>
        <p:nvSpPr>
          <p:cNvPr id="4" name="Content Placeholder 3"/>
          <p:cNvSpPr>
            <a:spLocks noGrp="1"/>
          </p:cNvSpPr>
          <p:nvPr>
            <p:ph idx="1"/>
          </p:nvPr>
        </p:nvSpPr>
        <p:spPr>
          <a:xfrm>
            <a:off x="533400" y="1447800"/>
            <a:ext cx="10972800" cy="4572000"/>
          </a:xfrm>
        </p:spPr>
        <p:txBody>
          <a:bodyPr/>
          <a:lstStyle/>
          <a:p>
            <a:r>
              <a:rPr lang="en-US" sz="2000" dirty="0"/>
              <a:t>Gibb’s sampling over the “Chinese restaurant franchise” representation of the hierarchical Dirichlet process (details outside the scope of this tutorial)</a:t>
            </a:r>
          </a:p>
          <a:p>
            <a:r>
              <a:rPr lang="en-US" sz="2000" dirty="0"/>
              <a:t>Each sampled point contains two important matrices</a:t>
            </a:r>
          </a:p>
          <a:p>
            <a:r>
              <a:rPr lang="en-US" sz="2000" dirty="0"/>
              <a:t>1. The number of mutations of each mutation type (e.g. ACT &gt; </a:t>
            </a:r>
            <a:r>
              <a:rPr lang="en-US" sz="2000" dirty="0" err="1"/>
              <a:t>AGT</a:t>
            </a:r>
            <a:r>
              <a:rPr lang="en-US" sz="2000" dirty="0"/>
              <a:t>) in each raw cluster (“aggregated partial signature”, variable “</a:t>
            </a:r>
            <a:r>
              <a:rPr lang="en-US" sz="2000" dirty="0" err="1"/>
              <a:t>classqq</a:t>
            </a:r>
            <a:r>
              <a:rPr lang="en-US" sz="2000" dirty="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106</a:t>
            </a:fld>
            <a:endParaRPr lang="en-US"/>
          </a:p>
        </p:txBody>
      </p:sp>
      <p:pic>
        <p:nvPicPr>
          <p:cNvPr id="5" name="Picture 4"/>
          <p:cNvPicPr>
            <a:picLocks noChangeAspect="1"/>
          </p:cNvPicPr>
          <p:nvPr/>
        </p:nvPicPr>
        <p:blipFill rotWithShape="1">
          <a:blip r:embed="rId2"/>
          <a:srcRect l="8181" t="33499" r="5108" b="2469"/>
          <a:stretch/>
        </p:blipFill>
        <p:spPr>
          <a:xfrm>
            <a:off x="1295400" y="3352800"/>
            <a:ext cx="4475024" cy="3276600"/>
          </a:xfrm>
          <a:prstGeom prst="rect">
            <a:avLst/>
          </a:prstGeom>
        </p:spPr>
      </p:pic>
    </p:spTree>
    <p:extLst>
      <p:ext uri="{BB962C8B-B14F-4D97-AF65-F5344CB8AC3E}">
        <p14:creationId xmlns:p14="http://schemas.microsoft.com/office/powerpoint/2010/main" val="945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1020762"/>
          </a:xfrm>
        </p:spPr>
        <p:txBody>
          <a:bodyPr/>
          <a:lstStyle/>
          <a:p>
            <a:pPr algn="l"/>
            <a:r>
              <a:rPr lang="en-US" sz="2800" dirty="0"/>
              <a:t>Each of these is a “raw cluster” a.k.a. “aggregated partial spectrum” sampled at one point on the Gibb’s sampling chain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107</a:t>
            </a:fld>
            <a:endParaRPr lang="en-US" dirty="0"/>
          </a:p>
        </p:txBody>
      </p:sp>
      <p:pic>
        <p:nvPicPr>
          <p:cNvPr id="6" name="Picture 5"/>
          <p:cNvPicPr>
            <a:picLocks noChangeAspect="1"/>
          </p:cNvPicPr>
          <p:nvPr/>
        </p:nvPicPr>
        <p:blipFill rotWithShape="1">
          <a:blip r:embed="rId2"/>
          <a:srcRect l="6991" t="34411" r="4588" b="15046"/>
          <a:stretch/>
        </p:blipFill>
        <p:spPr>
          <a:xfrm>
            <a:off x="304800" y="1295400"/>
            <a:ext cx="8730195" cy="4648200"/>
          </a:xfrm>
          <a:prstGeom prst="rect">
            <a:avLst/>
          </a:prstGeom>
        </p:spPr>
      </p:pic>
      <p:sp>
        <p:nvSpPr>
          <p:cNvPr id="7" name="TextBox 6"/>
          <p:cNvSpPr txBox="1"/>
          <p:nvPr/>
        </p:nvSpPr>
        <p:spPr>
          <a:xfrm>
            <a:off x="9448800" y="1371600"/>
            <a:ext cx="2362200" cy="3139321"/>
          </a:xfrm>
          <a:prstGeom prst="rect">
            <a:avLst/>
          </a:prstGeom>
          <a:noFill/>
        </p:spPr>
        <p:txBody>
          <a:bodyPr wrap="square" rtlCol="0">
            <a:spAutoFit/>
          </a:bodyPr>
          <a:lstStyle/>
          <a:p>
            <a:r>
              <a:rPr lang="en-US" dirty="0"/>
              <a:t>This is a raw cluster that is capturing mutations due to </a:t>
            </a:r>
            <a:r>
              <a:rPr lang="en-US" dirty="0" err="1"/>
              <a:t>SBS17b</a:t>
            </a:r>
            <a:endParaRPr lang="en-US" dirty="0"/>
          </a:p>
          <a:p>
            <a:endParaRPr lang="en-US" dirty="0"/>
          </a:p>
          <a:p>
            <a:r>
              <a:rPr lang="en-US" dirty="0"/>
              <a:t>Note very large counts (e.g. 2,383,673). This is because this raw cluster capture </a:t>
            </a:r>
            <a:r>
              <a:rPr lang="en-US" dirty="0" err="1"/>
              <a:t>SBS17b</a:t>
            </a:r>
            <a:r>
              <a:rPr lang="en-US" dirty="0"/>
              <a:t> mutations across a set of 900 spectra</a:t>
            </a:r>
          </a:p>
        </p:txBody>
      </p:sp>
      <p:sp>
        <p:nvSpPr>
          <p:cNvPr id="8" name="Right Arrow 7"/>
          <p:cNvSpPr/>
          <p:nvPr/>
        </p:nvSpPr>
        <p:spPr>
          <a:xfrm flipH="1">
            <a:off x="8991600" y="29718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9826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a:t>Part 1: Computing over the hierarchical Dirichlet process model (2)</a:t>
            </a:r>
          </a:p>
        </p:txBody>
      </p:sp>
      <p:sp>
        <p:nvSpPr>
          <p:cNvPr id="4" name="Content Placeholder 3"/>
          <p:cNvSpPr>
            <a:spLocks noGrp="1"/>
          </p:cNvSpPr>
          <p:nvPr>
            <p:ph idx="1"/>
          </p:nvPr>
        </p:nvSpPr>
        <p:spPr>
          <a:xfrm>
            <a:off x="533400" y="1447800"/>
            <a:ext cx="10972800" cy="4572000"/>
          </a:xfrm>
        </p:spPr>
        <p:txBody>
          <a:bodyPr/>
          <a:lstStyle/>
          <a:p>
            <a:r>
              <a:rPr lang="en-US" sz="2000" dirty="0"/>
              <a:t>Gibb’s sampling over the “Chinese restaurant franchise” representation of the hierarchical Dirichlet process (details outside the scope of this tutorial)</a:t>
            </a:r>
          </a:p>
          <a:p>
            <a:r>
              <a:rPr lang="en-US" sz="2000" dirty="0"/>
              <a:t>Each sampled point contains: </a:t>
            </a:r>
          </a:p>
          <a:p>
            <a:r>
              <a:rPr lang="en-US" sz="2000" dirty="0"/>
              <a:t>1. The number of mutations of each mutation type (e.g. ACT &gt; </a:t>
            </a:r>
            <a:r>
              <a:rPr lang="en-US" sz="2000" dirty="0" err="1"/>
              <a:t>AGT</a:t>
            </a:r>
            <a:r>
              <a:rPr lang="en-US" sz="2000" dirty="0"/>
              <a:t>) in each raw cluster (“aggregated partial signature”, variable “</a:t>
            </a:r>
            <a:r>
              <a:rPr lang="en-US" sz="2000" dirty="0" err="1"/>
              <a:t>classqq</a:t>
            </a:r>
            <a:r>
              <a:rPr lang="en-US" sz="2000" dirty="0"/>
              <a:t>”) </a:t>
            </a:r>
          </a:p>
          <a:p>
            <a:r>
              <a:rPr lang="en-US" sz="2000" dirty="0"/>
              <a:t>2. The number of mutations in each raw cluster in each tumor (proto-exposures / attributions “</a:t>
            </a:r>
            <a:r>
              <a:rPr lang="en-US" sz="2000" dirty="0" err="1"/>
              <a:t>classnd</a:t>
            </a:r>
            <a:r>
              <a:rPr lang="en-US" sz="2000" dirty="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108</a:t>
            </a:fld>
            <a:endParaRPr lang="en-US"/>
          </a:p>
        </p:txBody>
      </p:sp>
      <p:pic>
        <p:nvPicPr>
          <p:cNvPr id="8" name="Picture 7"/>
          <p:cNvPicPr>
            <a:picLocks noChangeAspect="1"/>
          </p:cNvPicPr>
          <p:nvPr/>
        </p:nvPicPr>
        <p:blipFill rotWithShape="1">
          <a:blip r:embed="rId2"/>
          <a:srcRect l="3288" t="40739" r="4787" b="9780"/>
          <a:stretch/>
        </p:blipFill>
        <p:spPr>
          <a:xfrm>
            <a:off x="2209800" y="3810000"/>
            <a:ext cx="7906549" cy="2233984"/>
          </a:xfrm>
          <a:prstGeom prst="rect">
            <a:avLst/>
          </a:prstGeom>
        </p:spPr>
      </p:pic>
    </p:spTree>
    <p:extLst>
      <p:ext uri="{BB962C8B-B14F-4D97-AF65-F5344CB8AC3E}">
        <p14:creationId xmlns:p14="http://schemas.microsoft.com/office/powerpoint/2010/main" val="28718428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sz="3200" dirty="0"/>
              <a:t>Each cell is the count of mutations assigned to one raw cluster (at one point in the sampling chain)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109</a:t>
            </a:fld>
            <a:endParaRPr lang="en-US" dirty="0"/>
          </a:p>
        </p:txBody>
      </p:sp>
      <p:pic>
        <p:nvPicPr>
          <p:cNvPr id="6" name="Picture 5"/>
          <p:cNvPicPr>
            <a:picLocks noChangeAspect="1"/>
          </p:cNvPicPr>
          <p:nvPr/>
        </p:nvPicPr>
        <p:blipFill rotWithShape="1">
          <a:blip r:embed="rId2"/>
          <a:srcRect l="3288" t="40739" r="4787" b="9780"/>
          <a:stretch/>
        </p:blipFill>
        <p:spPr>
          <a:xfrm>
            <a:off x="609600" y="2286000"/>
            <a:ext cx="12675344" cy="3581400"/>
          </a:xfrm>
          <a:prstGeom prst="rect">
            <a:avLst/>
          </a:prstGeom>
        </p:spPr>
      </p:pic>
      <p:sp>
        <p:nvSpPr>
          <p:cNvPr id="7" name="TextBox 6"/>
          <p:cNvSpPr txBox="1"/>
          <p:nvPr/>
        </p:nvSpPr>
        <p:spPr>
          <a:xfrm>
            <a:off x="5486400" y="1676400"/>
            <a:ext cx="3276600" cy="523220"/>
          </a:xfrm>
          <a:prstGeom prst="rect">
            <a:avLst/>
          </a:prstGeom>
          <a:noFill/>
        </p:spPr>
        <p:txBody>
          <a:bodyPr wrap="square" rtlCol="0">
            <a:spAutoFit/>
          </a:bodyPr>
          <a:lstStyle/>
          <a:p>
            <a:pPr algn="ctr"/>
            <a:r>
              <a:rPr lang="en-US" sz="2800" dirty="0"/>
              <a:t>Raw clusters</a:t>
            </a:r>
          </a:p>
        </p:txBody>
      </p:sp>
      <p:cxnSp>
        <p:nvCxnSpPr>
          <p:cNvPr id="9" name="Straight Arrow Connector 8"/>
          <p:cNvCxnSpPr/>
          <p:nvPr/>
        </p:nvCxnSpPr>
        <p:spPr>
          <a:xfrm>
            <a:off x="3048000" y="1219200"/>
            <a:ext cx="160020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33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343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a:t>Part 1: Computing over the hierarchical Dirichlet process model (3)</a:t>
            </a:r>
          </a:p>
        </p:txBody>
      </p:sp>
      <p:sp>
        <p:nvSpPr>
          <p:cNvPr id="4" name="Content Placeholder 3"/>
          <p:cNvSpPr>
            <a:spLocks noGrp="1"/>
          </p:cNvSpPr>
          <p:nvPr>
            <p:ph idx="1"/>
          </p:nvPr>
        </p:nvSpPr>
        <p:spPr>
          <a:xfrm>
            <a:off x="533400" y="1447800"/>
            <a:ext cx="10972800" cy="4572000"/>
          </a:xfrm>
        </p:spPr>
        <p:txBody>
          <a:bodyPr/>
          <a:lstStyle/>
          <a:p>
            <a:r>
              <a:rPr lang="en-US" sz="2000" dirty="0"/>
              <a:t>Gibb’s sampling over the “Chinese restaurant franchise” representation of the hierarchical Dirichlet process (details outside the scope of this tutorial)</a:t>
            </a:r>
          </a:p>
          <a:p>
            <a:r>
              <a:rPr lang="en-US" sz="2000" dirty="0"/>
              <a:t>Each sampled point contains: </a:t>
            </a:r>
          </a:p>
          <a:p>
            <a:r>
              <a:rPr lang="en-US" sz="2000" dirty="0"/>
              <a:t>The number of mutations of each mutation type (e.g. ACT &gt; </a:t>
            </a:r>
            <a:r>
              <a:rPr lang="en-US" sz="2000" dirty="0" err="1"/>
              <a:t>AGT</a:t>
            </a:r>
            <a:r>
              <a:rPr lang="en-US" sz="2000" dirty="0"/>
              <a:t>) in each raw cluster (“aggregated partial signature”, variable “</a:t>
            </a:r>
            <a:r>
              <a:rPr lang="en-US" sz="2000" dirty="0" err="1"/>
              <a:t>classqq</a:t>
            </a:r>
            <a:r>
              <a:rPr lang="en-US" sz="2000" dirty="0"/>
              <a:t>”) </a:t>
            </a:r>
          </a:p>
          <a:p>
            <a:r>
              <a:rPr lang="en-US" sz="2000" dirty="0"/>
              <a:t>The number of mutations in each raw cluster in each tumor (proto-exposures / attributions “</a:t>
            </a:r>
            <a:r>
              <a:rPr lang="en-US" sz="2000" dirty="0" err="1"/>
              <a:t>classnd</a:t>
            </a:r>
            <a:r>
              <a:rPr lang="en-US" sz="2000" dirty="0"/>
              <a:t>”)</a:t>
            </a:r>
          </a:p>
          <a:p>
            <a:r>
              <a:rPr lang="en-US" sz="2000" dirty="0"/>
              <a:t>The output is the sampled distributions of these</a:t>
            </a:r>
          </a:p>
          <a:p>
            <a:r>
              <a:rPr lang="en-US" sz="2000" dirty="0"/>
              <a:t>The pragmatics are that you need to run a burnin of the Gibb’s sampling chain, because the initial guess of the model parameters might be far from the true values</a:t>
            </a:r>
          </a:p>
          <a:p>
            <a:r>
              <a:rPr lang="en-US" sz="2000" dirty="0"/>
              <a:t>There are diagnostics to help determine when the burnin is sufficient – basically the distributions of the model need to stabilize</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110</a:t>
            </a:fld>
            <a:endParaRPr lang="en-US"/>
          </a:p>
        </p:txBody>
      </p:sp>
    </p:spTree>
    <p:extLst>
      <p:ext uri="{BB962C8B-B14F-4D97-AF65-F5344CB8AC3E}">
        <p14:creationId xmlns:p14="http://schemas.microsoft.com/office/powerpoint/2010/main" val="3975360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dirty="0"/>
              <a:t>Diagnostics on burnin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111</a:t>
            </a:fld>
            <a:endParaRPr lang="en-US"/>
          </a:p>
        </p:txBody>
      </p:sp>
      <p:pic>
        <p:nvPicPr>
          <p:cNvPr id="2" name="Picture 1"/>
          <p:cNvPicPr>
            <a:picLocks noChangeAspect="1"/>
          </p:cNvPicPr>
          <p:nvPr/>
        </p:nvPicPr>
        <p:blipFill rotWithShape="1">
          <a:blip r:embed="rId2"/>
          <a:srcRect l="6589" t="34401" r="32743" b="7318"/>
          <a:stretch/>
        </p:blipFill>
        <p:spPr>
          <a:xfrm>
            <a:off x="1143000" y="2057400"/>
            <a:ext cx="2981739" cy="2908853"/>
          </a:xfrm>
          <a:prstGeom prst="rect">
            <a:avLst/>
          </a:prstGeom>
        </p:spPr>
      </p:pic>
      <p:sp>
        <p:nvSpPr>
          <p:cNvPr id="3" name="TextBox 2"/>
          <p:cNvSpPr txBox="1"/>
          <p:nvPr/>
        </p:nvSpPr>
        <p:spPr>
          <a:xfrm>
            <a:off x="1524000" y="5410200"/>
            <a:ext cx="1751057" cy="369332"/>
          </a:xfrm>
          <a:prstGeom prst="rect">
            <a:avLst/>
          </a:prstGeom>
          <a:noFill/>
        </p:spPr>
        <p:txBody>
          <a:bodyPr wrap="none" rtlCol="0">
            <a:spAutoFit/>
          </a:bodyPr>
          <a:lstStyle/>
          <a:p>
            <a:r>
              <a:rPr lang="en-US" dirty="0"/>
              <a:t>Burnin iterations</a:t>
            </a:r>
          </a:p>
        </p:txBody>
      </p:sp>
      <p:pic>
        <p:nvPicPr>
          <p:cNvPr id="6" name="Picture 5"/>
          <p:cNvPicPr>
            <a:picLocks noChangeAspect="1"/>
          </p:cNvPicPr>
          <p:nvPr/>
        </p:nvPicPr>
        <p:blipFill rotWithShape="1">
          <a:blip r:embed="rId3"/>
          <a:srcRect l="33418" t="34267" r="6589" b="6124"/>
          <a:stretch/>
        </p:blipFill>
        <p:spPr>
          <a:xfrm>
            <a:off x="6019800" y="2057400"/>
            <a:ext cx="2948610" cy="2975114"/>
          </a:xfrm>
          <a:prstGeom prst="rect">
            <a:avLst/>
          </a:prstGeom>
        </p:spPr>
      </p:pic>
      <p:sp>
        <p:nvSpPr>
          <p:cNvPr id="7" name="TextBox 6"/>
          <p:cNvSpPr txBox="1"/>
          <p:nvPr/>
        </p:nvSpPr>
        <p:spPr>
          <a:xfrm>
            <a:off x="6096000" y="5410200"/>
            <a:ext cx="1751057" cy="369332"/>
          </a:xfrm>
          <a:prstGeom prst="rect">
            <a:avLst/>
          </a:prstGeom>
          <a:noFill/>
        </p:spPr>
        <p:txBody>
          <a:bodyPr wrap="none" rtlCol="0">
            <a:spAutoFit/>
          </a:bodyPr>
          <a:lstStyle/>
          <a:p>
            <a:r>
              <a:rPr lang="en-US" dirty="0"/>
              <a:t>Burnin iterations</a:t>
            </a:r>
          </a:p>
        </p:txBody>
      </p:sp>
      <p:sp>
        <p:nvSpPr>
          <p:cNvPr id="8" name="TextBox 7"/>
          <p:cNvSpPr txBox="1"/>
          <p:nvPr/>
        </p:nvSpPr>
        <p:spPr>
          <a:xfrm>
            <a:off x="2514600" y="1524000"/>
            <a:ext cx="660758" cy="461665"/>
          </a:xfrm>
          <a:prstGeom prst="rect">
            <a:avLst/>
          </a:prstGeom>
          <a:noFill/>
        </p:spPr>
        <p:txBody>
          <a:bodyPr wrap="none" rtlCol="0">
            <a:spAutoFit/>
          </a:bodyPr>
          <a:lstStyle/>
          <a:p>
            <a:r>
              <a:rPr lang="en-US" sz="2400" dirty="0"/>
              <a:t>Bad</a:t>
            </a:r>
          </a:p>
        </p:txBody>
      </p:sp>
      <p:sp>
        <p:nvSpPr>
          <p:cNvPr id="9" name="TextBox 8"/>
          <p:cNvSpPr txBox="1"/>
          <p:nvPr/>
        </p:nvSpPr>
        <p:spPr>
          <a:xfrm>
            <a:off x="7162800" y="1447800"/>
            <a:ext cx="864339" cy="461665"/>
          </a:xfrm>
          <a:prstGeom prst="rect">
            <a:avLst/>
          </a:prstGeom>
          <a:noFill/>
        </p:spPr>
        <p:txBody>
          <a:bodyPr wrap="none" rtlCol="0">
            <a:spAutoFit/>
          </a:bodyPr>
          <a:lstStyle/>
          <a:p>
            <a:r>
              <a:rPr lang="en-US" sz="2400" dirty="0"/>
              <a:t>Good</a:t>
            </a:r>
          </a:p>
        </p:txBody>
      </p:sp>
      <p:sp>
        <p:nvSpPr>
          <p:cNvPr id="11" name="Left Brace 10"/>
          <p:cNvSpPr/>
          <p:nvPr/>
        </p:nvSpPr>
        <p:spPr>
          <a:xfrm rot="16200000">
            <a:off x="2057400" y="4343400"/>
            <a:ext cx="533400" cy="1447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6743700" y="4610100"/>
            <a:ext cx="533400" cy="1066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9778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39" t="25121" r="9907" b="10241"/>
          <a:stretch/>
        </p:blipFill>
        <p:spPr>
          <a:xfrm>
            <a:off x="7239000" y="1828800"/>
            <a:ext cx="4041790" cy="3581400"/>
          </a:xfrm>
          <a:prstGeom prst="rect">
            <a:avLst/>
          </a:prstGeom>
        </p:spPr>
      </p:pic>
      <p:sp>
        <p:nvSpPr>
          <p:cNvPr id="2" name="Title 1"/>
          <p:cNvSpPr>
            <a:spLocks noGrp="1"/>
          </p:cNvSpPr>
          <p:nvPr>
            <p:ph type="title"/>
          </p:nvPr>
        </p:nvSpPr>
        <p:spPr>
          <a:xfrm>
            <a:off x="609600" y="274638"/>
            <a:ext cx="9372600" cy="1143000"/>
          </a:xfrm>
        </p:spPr>
        <p:txBody>
          <a:bodyPr/>
          <a:lstStyle/>
          <a:p>
            <a:pPr algn="l"/>
            <a:r>
              <a:rPr lang="en-US" sz="3200" dirty="0"/>
              <a:t>Part 2 </a:t>
            </a:r>
            <a:r>
              <a:rPr lang="en-US" sz="3200" u="sng" dirty="0">
                <a:solidFill>
                  <a:srgbClr val="FF0000"/>
                </a:solidFill>
              </a:rPr>
              <a:t>Aligning</a:t>
            </a:r>
            <a:r>
              <a:rPr lang="en-US" sz="3200" dirty="0"/>
              <a:t> and merging raw clusters to estimate mutational signatures</a:t>
            </a:r>
          </a:p>
        </p:txBody>
      </p:sp>
      <p:sp>
        <p:nvSpPr>
          <p:cNvPr id="4" name="Content Placeholder 3"/>
          <p:cNvSpPr>
            <a:spLocks noGrp="1"/>
          </p:cNvSpPr>
          <p:nvPr>
            <p:ph idx="1"/>
          </p:nvPr>
        </p:nvSpPr>
        <p:spPr>
          <a:xfrm>
            <a:off x="609600" y="1600201"/>
            <a:ext cx="6172200" cy="4525963"/>
          </a:xfrm>
        </p:spPr>
        <p:txBody>
          <a:bodyPr/>
          <a:lstStyle/>
          <a:p>
            <a:r>
              <a:rPr lang="en-US" sz="2400" dirty="0"/>
              <a:t>At each point in Gibb’s sampling chain the number of raw clusters (“aggregated partial spectra”) can vary</a:t>
            </a:r>
          </a:p>
          <a:p>
            <a:r>
              <a:rPr lang="en-US" sz="2400" dirty="0"/>
              <a:t>Therefore the raw clusters have to be aligned along the sampling chain, i.e. raw cluster 23 has to be the same at each sampled point in the chain</a:t>
            </a:r>
          </a:p>
          <a:p>
            <a:r>
              <a:rPr lang="en-US" sz="2400" dirty="0"/>
              <a:t>Sometimes clusters appear and disappear along the chain</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112</a:t>
            </a:fld>
            <a:endParaRPr lang="en-US"/>
          </a:p>
        </p:txBody>
      </p:sp>
    </p:spTree>
    <p:extLst>
      <p:ext uri="{BB962C8B-B14F-4D97-AF65-F5344CB8AC3E}">
        <p14:creationId xmlns:p14="http://schemas.microsoft.com/office/powerpoint/2010/main" val="89694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144000" cy="1143000"/>
          </a:xfrm>
        </p:spPr>
        <p:txBody>
          <a:bodyPr/>
          <a:lstStyle/>
          <a:p>
            <a:pPr algn="l"/>
            <a:r>
              <a:rPr lang="en-US" sz="3200" dirty="0"/>
              <a:t>Part 2 Aligning and </a:t>
            </a:r>
            <a:r>
              <a:rPr lang="en-US" sz="3200" u="sng" dirty="0">
                <a:solidFill>
                  <a:srgbClr val="FF0000"/>
                </a:solidFill>
              </a:rPr>
              <a:t>merging</a:t>
            </a:r>
            <a:r>
              <a:rPr lang="en-US" sz="3200" dirty="0"/>
              <a:t> raw clusters to estimate mutational signatures</a:t>
            </a:r>
          </a:p>
        </p:txBody>
      </p:sp>
      <p:sp>
        <p:nvSpPr>
          <p:cNvPr id="6" name="Content Placeholder 5"/>
          <p:cNvSpPr>
            <a:spLocks noGrp="1"/>
          </p:cNvSpPr>
          <p:nvPr>
            <p:ph idx="1"/>
          </p:nvPr>
        </p:nvSpPr>
        <p:spPr/>
        <p:txBody>
          <a:bodyPr/>
          <a:lstStyle/>
          <a:p>
            <a:r>
              <a:rPr lang="en-US" dirty="0"/>
              <a:t>There can be multiple independent sampling chains (e.g. run on different cores); clusters need to be merged across chains</a:t>
            </a:r>
          </a:p>
          <a:p>
            <a:r>
              <a:rPr lang="en-US" dirty="0"/>
              <a:t>Then very similar clusters still need to be merged</a:t>
            </a:r>
          </a:p>
          <a:p>
            <a:r>
              <a:rPr lang="en-US" dirty="0"/>
              <a:t>Some merged raw clusters are “noise” and are relegated to “signature 0”</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113</a:t>
            </a:fld>
            <a:endParaRPr lang="en-US"/>
          </a:p>
        </p:txBody>
      </p:sp>
    </p:spTree>
    <p:extLst>
      <p:ext uri="{BB962C8B-B14F-4D97-AF65-F5344CB8AC3E}">
        <p14:creationId xmlns:p14="http://schemas.microsoft.com/office/powerpoint/2010/main" val="3779686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372600" cy="1935162"/>
          </a:xfrm>
        </p:spPr>
        <p:txBody>
          <a:bodyPr/>
          <a:lstStyle/>
          <a:p>
            <a:pPr algn="l"/>
            <a:r>
              <a:rPr lang="en-US" sz="2400" dirty="0"/>
              <a:t>Allocation of mutations to signature (“component”) 0 seems to needs work; this seems to affect attribution, but not the accuracy of extracted signatures</a:t>
            </a:r>
            <a:br>
              <a:rPr lang="en-US" sz="2400" dirty="0"/>
            </a:br>
            <a:br>
              <a:rPr lang="en-US" sz="2400" dirty="0"/>
            </a:br>
            <a:r>
              <a:rPr lang="en-US" sz="2400" dirty="0"/>
              <a:t>We think we can fix this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114</a:t>
            </a:fld>
            <a:endParaRPr lang="en-US"/>
          </a:p>
        </p:txBody>
      </p:sp>
      <p:pic>
        <p:nvPicPr>
          <p:cNvPr id="4" name="Picture 3"/>
          <p:cNvPicPr>
            <a:picLocks noChangeAspect="1"/>
          </p:cNvPicPr>
          <p:nvPr/>
        </p:nvPicPr>
        <p:blipFill rotWithShape="1">
          <a:blip r:embed="rId2"/>
          <a:srcRect l="5825" t="33913" r="13344" b="3575"/>
          <a:stretch/>
        </p:blipFill>
        <p:spPr>
          <a:xfrm>
            <a:off x="609600" y="2057400"/>
            <a:ext cx="4392511" cy="4267200"/>
          </a:xfrm>
          <a:prstGeom prst="rect">
            <a:avLst/>
          </a:prstGeom>
        </p:spPr>
      </p:pic>
      <p:pic>
        <p:nvPicPr>
          <p:cNvPr id="5" name="Picture 4"/>
          <p:cNvPicPr>
            <a:picLocks noChangeAspect="1"/>
          </p:cNvPicPr>
          <p:nvPr/>
        </p:nvPicPr>
        <p:blipFill rotWithShape="1">
          <a:blip r:embed="rId3"/>
          <a:srcRect l="5750" t="22222" r="11419" b="6956"/>
          <a:stretch/>
        </p:blipFill>
        <p:spPr>
          <a:xfrm>
            <a:off x="5410200" y="2133600"/>
            <a:ext cx="4648200" cy="4277628"/>
          </a:xfrm>
          <a:prstGeom prst="rect">
            <a:avLst/>
          </a:prstGeom>
        </p:spPr>
      </p:pic>
      <p:sp>
        <p:nvSpPr>
          <p:cNvPr id="6" name="TextBox 5"/>
          <p:cNvSpPr txBox="1"/>
          <p:nvPr/>
        </p:nvSpPr>
        <p:spPr>
          <a:xfrm>
            <a:off x="6400800" y="4800600"/>
            <a:ext cx="660758" cy="461665"/>
          </a:xfrm>
          <a:prstGeom prst="rect">
            <a:avLst/>
          </a:prstGeom>
          <a:noFill/>
        </p:spPr>
        <p:txBody>
          <a:bodyPr wrap="square" rtlCol="0">
            <a:spAutoFit/>
          </a:bodyPr>
          <a:lstStyle/>
          <a:p>
            <a:r>
              <a:rPr lang="en-US" sz="2400" dirty="0"/>
              <a:t>Bad</a:t>
            </a:r>
          </a:p>
        </p:txBody>
      </p:sp>
      <p:sp>
        <p:nvSpPr>
          <p:cNvPr id="7" name="TextBox 6"/>
          <p:cNvSpPr txBox="1"/>
          <p:nvPr/>
        </p:nvSpPr>
        <p:spPr>
          <a:xfrm>
            <a:off x="1219200" y="4724400"/>
            <a:ext cx="864339" cy="461665"/>
          </a:xfrm>
          <a:prstGeom prst="rect">
            <a:avLst/>
          </a:prstGeom>
          <a:noFill/>
        </p:spPr>
        <p:txBody>
          <a:bodyPr wrap="none" rtlCol="0">
            <a:spAutoFit/>
          </a:bodyPr>
          <a:lstStyle/>
          <a:p>
            <a:r>
              <a:rPr lang="en-US" sz="2400" dirty="0"/>
              <a:t>Good</a:t>
            </a:r>
          </a:p>
        </p:txBody>
      </p:sp>
      <p:sp>
        <p:nvSpPr>
          <p:cNvPr id="8" name="Oval 7"/>
          <p:cNvSpPr/>
          <p:nvPr/>
        </p:nvSpPr>
        <p:spPr>
          <a:xfrm>
            <a:off x="1143000" y="5181600"/>
            <a:ext cx="457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67400" y="3352800"/>
            <a:ext cx="4572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6200000">
            <a:off x="4262502" y="3662297"/>
            <a:ext cx="2207527" cy="369332"/>
          </a:xfrm>
          <a:prstGeom prst="rect">
            <a:avLst/>
          </a:prstGeom>
          <a:solidFill>
            <a:schemeClr val="bg1"/>
          </a:solidFill>
        </p:spPr>
        <p:txBody>
          <a:bodyPr wrap="none" rtlCol="0">
            <a:spAutoFit/>
          </a:bodyPr>
          <a:lstStyle/>
          <a:p>
            <a:r>
              <a:rPr lang="en-US" dirty="0"/>
              <a:t>Number of mutations</a:t>
            </a:r>
          </a:p>
        </p:txBody>
      </p:sp>
      <p:sp>
        <p:nvSpPr>
          <p:cNvPr id="11" name="TextBox 10"/>
          <p:cNvSpPr txBox="1"/>
          <p:nvPr/>
        </p:nvSpPr>
        <p:spPr>
          <a:xfrm rot="16200000">
            <a:off x="-538098" y="3586097"/>
            <a:ext cx="2207527" cy="369332"/>
          </a:xfrm>
          <a:prstGeom prst="rect">
            <a:avLst/>
          </a:prstGeom>
          <a:solidFill>
            <a:schemeClr val="bg1"/>
          </a:solidFill>
        </p:spPr>
        <p:txBody>
          <a:bodyPr wrap="none" rtlCol="0">
            <a:spAutoFit/>
          </a:bodyPr>
          <a:lstStyle/>
          <a:p>
            <a:r>
              <a:rPr lang="en-US" dirty="0"/>
              <a:t>Number of mutations</a:t>
            </a:r>
          </a:p>
        </p:txBody>
      </p:sp>
      <p:sp>
        <p:nvSpPr>
          <p:cNvPr id="12" name="TextBox 11"/>
          <p:cNvSpPr txBox="1"/>
          <p:nvPr/>
        </p:nvSpPr>
        <p:spPr>
          <a:xfrm>
            <a:off x="1828800" y="6096000"/>
            <a:ext cx="3074303" cy="369332"/>
          </a:xfrm>
          <a:prstGeom prst="rect">
            <a:avLst/>
          </a:prstGeom>
          <a:solidFill>
            <a:schemeClr val="bg1"/>
          </a:solidFill>
        </p:spPr>
        <p:txBody>
          <a:bodyPr wrap="none" rtlCol="0">
            <a:spAutoFit/>
          </a:bodyPr>
          <a:lstStyle/>
          <a:p>
            <a:r>
              <a:rPr lang="en-US" dirty="0"/>
              <a:t>Extracted mutational signature</a:t>
            </a:r>
          </a:p>
        </p:txBody>
      </p:sp>
      <p:sp>
        <p:nvSpPr>
          <p:cNvPr id="13" name="TextBox 12"/>
          <p:cNvSpPr txBox="1"/>
          <p:nvPr/>
        </p:nvSpPr>
        <p:spPr>
          <a:xfrm>
            <a:off x="6629400" y="6096000"/>
            <a:ext cx="3074303" cy="369332"/>
          </a:xfrm>
          <a:prstGeom prst="rect">
            <a:avLst/>
          </a:prstGeom>
          <a:solidFill>
            <a:schemeClr val="bg1"/>
          </a:solidFill>
        </p:spPr>
        <p:txBody>
          <a:bodyPr wrap="none" rtlCol="0">
            <a:spAutoFit/>
          </a:bodyPr>
          <a:lstStyle/>
          <a:p>
            <a:r>
              <a:rPr lang="en-US" dirty="0"/>
              <a:t>Extracted mutational signature</a:t>
            </a:r>
          </a:p>
        </p:txBody>
      </p:sp>
    </p:spTree>
    <p:extLst>
      <p:ext uri="{BB962C8B-B14F-4D97-AF65-F5344CB8AC3E}">
        <p14:creationId xmlns:p14="http://schemas.microsoft.com/office/powerpoint/2010/main" val="25517722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839200" cy="1143000"/>
          </a:xfrm>
        </p:spPr>
        <p:txBody>
          <a:bodyPr/>
          <a:lstStyle/>
          <a:p>
            <a:pPr algn="l"/>
            <a:r>
              <a:rPr lang="en-US" sz="3600" dirty="0"/>
              <a:t>In synthetic data, often, except signature 0, all signatures very close to ground truth</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115</a:t>
            </a:fld>
            <a:endParaRPr lang="en-US" dirty="0"/>
          </a:p>
        </p:txBody>
      </p:sp>
      <p:pic>
        <p:nvPicPr>
          <p:cNvPr id="4" name="Picture 3"/>
          <p:cNvPicPr>
            <a:picLocks noChangeAspect="1"/>
          </p:cNvPicPr>
          <p:nvPr/>
        </p:nvPicPr>
        <p:blipFill rotWithShape="1">
          <a:blip r:embed="rId2"/>
          <a:srcRect l="26087" t="17665" r="25924" b="3897"/>
          <a:stretch/>
        </p:blipFill>
        <p:spPr>
          <a:xfrm>
            <a:off x="1143000" y="1524000"/>
            <a:ext cx="5850835" cy="5247860"/>
          </a:xfrm>
          <a:prstGeom prst="rect">
            <a:avLst/>
          </a:prstGeom>
        </p:spPr>
      </p:pic>
      <p:sp>
        <p:nvSpPr>
          <p:cNvPr id="5" name="TextBox 4"/>
          <p:cNvSpPr txBox="1"/>
          <p:nvPr/>
        </p:nvSpPr>
        <p:spPr>
          <a:xfrm>
            <a:off x="7543800" y="2743200"/>
            <a:ext cx="4038600" cy="646331"/>
          </a:xfrm>
          <a:prstGeom prst="rect">
            <a:avLst/>
          </a:prstGeom>
          <a:noFill/>
        </p:spPr>
        <p:txBody>
          <a:bodyPr wrap="square" rtlCol="0">
            <a:spAutoFit/>
          </a:bodyPr>
          <a:lstStyle/>
          <a:p>
            <a:r>
              <a:rPr lang="en-US" dirty="0"/>
              <a:t>Signature 0, a mixture of ground truth signatures SBS1, SBS5, </a:t>
            </a:r>
            <a:r>
              <a:rPr lang="en-US" dirty="0" err="1"/>
              <a:t>SBS17a</a:t>
            </a:r>
            <a:r>
              <a:rPr lang="en-US" dirty="0"/>
              <a:t>, </a:t>
            </a:r>
            <a:r>
              <a:rPr lang="en-US" dirty="0" err="1"/>
              <a:t>SBS17b</a:t>
            </a:r>
            <a:endParaRPr lang="en-US" dirty="0"/>
          </a:p>
        </p:txBody>
      </p:sp>
      <p:sp>
        <p:nvSpPr>
          <p:cNvPr id="6" name="Right Arrow 5"/>
          <p:cNvSpPr/>
          <p:nvPr/>
        </p:nvSpPr>
        <p:spPr>
          <a:xfrm flipH="1">
            <a:off x="6934200" y="28956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flipH="1">
            <a:off x="6934200" y="1905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1905000"/>
            <a:ext cx="4038600" cy="369332"/>
          </a:xfrm>
          <a:prstGeom prst="rect">
            <a:avLst/>
          </a:prstGeom>
          <a:noFill/>
        </p:spPr>
        <p:txBody>
          <a:bodyPr wrap="square" rtlCol="0">
            <a:spAutoFit/>
          </a:bodyPr>
          <a:lstStyle/>
          <a:p>
            <a:r>
              <a:rPr lang="en-US" dirty="0"/>
              <a:t>Nearly perfect extraction of SBS3</a:t>
            </a:r>
          </a:p>
        </p:txBody>
      </p:sp>
      <p:sp>
        <p:nvSpPr>
          <p:cNvPr id="10" name="TextBox 9"/>
          <p:cNvSpPr txBox="1"/>
          <p:nvPr/>
        </p:nvSpPr>
        <p:spPr>
          <a:xfrm>
            <a:off x="7467600" y="4876800"/>
            <a:ext cx="4038600" cy="646331"/>
          </a:xfrm>
          <a:prstGeom prst="rect">
            <a:avLst/>
          </a:prstGeom>
          <a:noFill/>
        </p:spPr>
        <p:txBody>
          <a:bodyPr wrap="square" rtlCol="0">
            <a:spAutoFit/>
          </a:bodyPr>
          <a:lstStyle/>
          <a:p>
            <a:r>
              <a:rPr lang="en-US" dirty="0"/>
              <a:t>Nearly perfect extractions of SBS5, </a:t>
            </a:r>
            <a:r>
              <a:rPr lang="en-US" dirty="0" err="1"/>
              <a:t>SBS8</a:t>
            </a:r>
            <a:r>
              <a:rPr lang="en-US" dirty="0"/>
              <a:t>, SBS9</a:t>
            </a:r>
          </a:p>
        </p:txBody>
      </p:sp>
      <p:sp>
        <p:nvSpPr>
          <p:cNvPr id="11" name="Right Brace 10"/>
          <p:cNvSpPr/>
          <p:nvPr/>
        </p:nvSpPr>
        <p:spPr>
          <a:xfrm>
            <a:off x="7086600" y="3810000"/>
            <a:ext cx="304800" cy="2819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24541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525000" cy="1630362"/>
          </a:xfrm>
        </p:spPr>
        <p:txBody>
          <a:bodyPr/>
          <a:lstStyle/>
          <a:p>
            <a:pPr algn="l"/>
            <a:r>
              <a:rPr lang="en-US" sz="2800" dirty="0"/>
              <a:t>Component 0 contains a mixture of ground truth signatures partly because of raw clusters (“aggregated partial spectra”) in the sampling chain that represent mixtures of ground truth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116</a:t>
            </a:fld>
            <a:endParaRPr lang="en-US" dirty="0"/>
          </a:p>
        </p:txBody>
      </p:sp>
      <p:pic>
        <p:nvPicPr>
          <p:cNvPr id="4" name="Picture 3"/>
          <p:cNvPicPr>
            <a:picLocks noChangeAspect="1"/>
          </p:cNvPicPr>
          <p:nvPr/>
        </p:nvPicPr>
        <p:blipFill rotWithShape="1">
          <a:blip r:embed="rId2"/>
          <a:srcRect l="19192" t="19047" r="15149" b="43578"/>
          <a:stretch/>
        </p:blipFill>
        <p:spPr>
          <a:xfrm>
            <a:off x="685800" y="2362200"/>
            <a:ext cx="5362728" cy="3886200"/>
          </a:xfrm>
          <a:prstGeom prst="rect">
            <a:avLst/>
          </a:prstGeom>
        </p:spPr>
      </p:pic>
      <p:pic>
        <p:nvPicPr>
          <p:cNvPr id="5" name="Picture 4"/>
          <p:cNvPicPr>
            <a:picLocks noChangeAspect="1"/>
          </p:cNvPicPr>
          <p:nvPr/>
        </p:nvPicPr>
        <p:blipFill rotWithShape="1">
          <a:blip r:embed="rId2"/>
          <a:srcRect l="19192" t="58913" r="15149" b="4250"/>
          <a:stretch/>
        </p:blipFill>
        <p:spPr>
          <a:xfrm>
            <a:off x="6096000" y="2286000"/>
            <a:ext cx="5440938" cy="3886200"/>
          </a:xfrm>
          <a:prstGeom prst="rect">
            <a:avLst/>
          </a:prstGeom>
        </p:spPr>
      </p:pic>
    </p:spTree>
    <p:extLst>
      <p:ext uri="{BB962C8B-B14F-4D97-AF65-F5344CB8AC3E}">
        <p14:creationId xmlns:p14="http://schemas.microsoft.com/office/powerpoint/2010/main" val="48836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Focus on </a:t>
            </a:r>
            <a:r>
              <a:rPr lang="en-US" b="1" dirty="0"/>
              <a:t>mutational signatures </a:t>
            </a:r>
            <a:r>
              <a:rPr lang="en-US" dirty="0"/>
              <a:t>of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questions in mutational signature analysis</a:t>
            </a:r>
          </a:p>
          <a:p>
            <a:r>
              <a:rPr lang="en-US" dirty="0"/>
              <a:t>Summary and next steps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1715068" y="83882"/>
            <a:ext cx="7886700" cy="929670"/>
          </a:xfrm>
        </p:spPr>
        <p:txBody>
          <a:bodyPr>
            <a:normAutofit fontScale="90000"/>
          </a:bodyPr>
          <a:lstStyle/>
          <a:p>
            <a:pPr algn="l"/>
            <a:r>
              <a:rPr lang="en-US" sz="3200" dirty="0"/>
              <a:t>3 years ago: </a:t>
            </a:r>
            <a:br>
              <a:rPr lang="en-US" sz="3200" dirty="0"/>
            </a:br>
            <a:r>
              <a:rPr lang="en-US" sz="3200" dirty="0"/>
              <a:t>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AA in liver cancer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52600" y="3466070"/>
            <a:ext cx="9372600"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828800" y="1430434"/>
            <a:ext cx="937260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038600" y="2514600"/>
            <a:ext cx="3961149" cy="584775"/>
          </a:xfrm>
          <a:prstGeom prst="rect">
            <a:avLst/>
          </a:prstGeom>
          <a:noFill/>
        </p:spPr>
        <p:txBody>
          <a:bodyPr wrap="none" rtlCol="0">
            <a:spAutoFit/>
          </a:bodyPr>
          <a:lstStyle/>
          <a:p>
            <a:pPr algn="ctr"/>
            <a:r>
              <a:rPr lang="en-US" sz="3200" b="1" dirty="0">
                <a:solidFill>
                  <a:srgbClr val="FF0000"/>
                </a:solidFill>
              </a:rPr>
              <a:t>Mutational Signatures</a:t>
            </a:r>
          </a:p>
        </p:txBody>
      </p:sp>
      <p:grpSp>
        <p:nvGrpSpPr>
          <p:cNvPr id="70" name="Group 69"/>
          <p:cNvGrpSpPr/>
          <p:nvPr/>
        </p:nvGrpSpPr>
        <p:grpSpPr>
          <a:xfrm>
            <a:off x="1761354" y="3132437"/>
            <a:ext cx="3124200" cy="1257295"/>
            <a:chOff x="2057400" y="2712308"/>
            <a:chExt cx="3124200" cy="1257295"/>
          </a:xfrm>
        </p:grpSpPr>
        <p:sp>
          <p:nvSpPr>
            <p:cNvPr id="71" name="TextBox 70"/>
            <p:cNvSpPr txBox="1"/>
            <p:nvPr/>
          </p:nvSpPr>
          <p:spPr>
            <a:xfrm>
              <a:off x="2057400" y="3138606"/>
              <a:ext cx="3124200" cy="830997"/>
            </a:xfrm>
            <a:prstGeom prst="rect">
              <a:avLst/>
            </a:prstGeom>
            <a:noFill/>
          </p:spPr>
          <p:txBody>
            <a:bodyPr wrap="square" rtlCol="0">
              <a:spAutoFit/>
            </a:bodyPr>
            <a:lstStyle/>
            <a:p>
              <a:pPr algn="ctr"/>
              <a:r>
                <a:rPr lang="en-US" sz="24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724400" y="4759064"/>
            <a:ext cx="3276600" cy="1200329"/>
          </a:xfrm>
          <a:prstGeom prst="rect">
            <a:avLst/>
          </a:prstGeom>
          <a:noFill/>
        </p:spPr>
        <p:txBody>
          <a:bodyPr wrap="square" rtlCol="0">
            <a:spAutoFit/>
          </a:bodyPr>
          <a:lstStyle/>
          <a:p>
            <a:pPr algn="ctr"/>
            <a:r>
              <a:rPr lang="en-US" sz="2400" dirty="0"/>
              <a:t>Cancer life histories and signature-associated  oncogenic pathways</a:t>
            </a:r>
          </a:p>
        </p:txBody>
      </p:sp>
      <p:grpSp>
        <p:nvGrpSpPr>
          <p:cNvPr id="76" name="Group 75"/>
          <p:cNvGrpSpPr/>
          <p:nvPr/>
        </p:nvGrpSpPr>
        <p:grpSpPr>
          <a:xfrm>
            <a:off x="1828800" y="4266620"/>
            <a:ext cx="3048000" cy="1323442"/>
            <a:chOff x="67446" y="3585862"/>
            <a:chExt cx="3048000" cy="1323442"/>
          </a:xfrm>
        </p:grpSpPr>
        <p:sp>
          <p:nvSpPr>
            <p:cNvPr id="77" name="TextBox 76"/>
            <p:cNvSpPr txBox="1"/>
            <p:nvPr/>
          </p:nvSpPr>
          <p:spPr>
            <a:xfrm>
              <a:off x="67446" y="4078307"/>
              <a:ext cx="3048000" cy="830997"/>
            </a:xfrm>
            <a:prstGeom prst="rect">
              <a:avLst/>
            </a:prstGeom>
            <a:noFill/>
          </p:spPr>
          <p:txBody>
            <a:bodyPr wrap="square" rtlCol="0">
              <a:spAutoFit/>
            </a:bodyPr>
            <a:lstStyle/>
            <a:p>
              <a:pPr algn="ctr"/>
              <a:r>
                <a:rPr lang="en-US" sz="24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69091"/>
            <a:chOff x="2743200" y="5216956"/>
            <a:chExt cx="4800600" cy="869091"/>
          </a:xfrm>
        </p:grpSpPr>
        <p:sp>
          <p:nvSpPr>
            <p:cNvPr id="80" name="TextBox 79"/>
            <p:cNvSpPr txBox="1"/>
            <p:nvPr/>
          </p:nvSpPr>
          <p:spPr>
            <a:xfrm>
              <a:off x="2743200" y="5624382"/>
              <a:ext cx="4800600" cy="461665"/>
            </a:xfrm>
            <a:prstGeom prst="rect">
              <a:avLst/>
            </a:prstGeom>
            <a:noFill/>
          </p:spPr>
          <p:txBody>
            <a:bodyPr wrap="square" rtlCol="0">
              <a:spAutoFit/>
            </a:bodyPr>
            <a:lstStyle/>
            <a:p>
              <a:pPr algn="ctr"/>
              <a:r>
                <a:rPr lang="en-US" sz="2400" dirty="0"/>
                <a:t>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257295"/>
            <a:chOff x="5410200" y="2712308"/>
            <a:chExt cx="2514600" cy="1257295"/>
          </a:xfrm>
        </p:grpSpPr>
        <p:sp>
          <p:nvSpPr>
            <p:cNvPr id="86" name="TextBox 85"/>
            <p:cNvSpPr txBox="1"/>
            <p:nvPr/>
          </p:nvSpPr>
          <p:spPr>
            <a:xfrm>
              <a:off x="5410200" y="3138606"/>
              <a:ext cx="2514600" cy="830997"/>
            </a:xfrm>
            <a:prstGeom prst="rect">
              <a:avLst/>
            </a:prstGeom>
            <a:noFill/>
          </p:spPr>
          <p:txBody>
            <a:bodyPr wrap="square" rtlCol="0">
              <a:spAutoFit/>
            </a:bodyPr>
            <a:lstStyle/>
            <a:p>
              <a:pPr algn="ctr"/>
              <a:r>
                <a:rPr lang="en-US" sz="24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799187" cy="1300544"/>
            <a:chOff x="7698259" y="2669059"/>
            <a:chExt cx="3799187" cy="1300544"/>
          </a:xfrm>
        </p:grpSpPr>
        <p:sp>
          <p:nvSpPr>
            <p:cNvPr id="89" name="TextBox 88"/>
            <p:cNvSpPr txBox="1"/>
            <p:nvPr/>
          </p:nvSpPr>
          <p:spPr>
            <a:xfrm>
              <a:off x="8068446" y="3138606"/>
              <a:ext cx="3429000" cy="830997"/>
            </a:xfrm>
            <a:prstGeom prst="rect">
              <a:avLst/>
            </a:prstGeom>
            <a:noFill/>
          </p:spPr>
          <p:txBody>
            <a:bodyPr wrap="square" rtlCol="0">
              <a:spAutoFit/>
            </a:bodyPr>
            <a:lstStyle/>
            <a:p>
              <a:pPr algn="ctr"/>
              <a:r>
                <a:rPr lang="en-US" sz="2400" dirty="0"/>
                <a:t>Understanding</a:t>
              </a:r>
            </a:p>
            <a:p>
              <a:pPr algn="ctr"/>
              <a:r>
                <a:rPr lang="en-US" sz="2400" dirty="0"/>
                <a:t>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533400" y="228600"/>
            <a:ext cx="8077200" cy="7193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4000" dirty="0">
                <a:cs typeface="Arial" panose="020B0604020202020204" pitchFamily="34" charset="0"/>
              </a:rPr>
              <a:t>Mutational signatures in research </a:t>
            </a:r>
            <a:r>
              <a:rPr lang="en-SG" sz="4000" dirty="0">
                <a:solidFill>
                  <a:srgbClr val="FF0000"/>
                </a:solidFill>
                <a:cs typeface="Arial" panose="020B0604020202020204" pitchFamily="34" charset="0"/>
              </a:rPr>
              <a:t>(Probably not needed)</a:t>
            </a:r>
          </a:p>
        </p:txBody>
      </p:sp>
      <p:sp>
        <p:nvSpPr>
          <p:cNvPr id="23" name="TextBox 22"/>
          <p:cNvSpPr txBox="1"/>
          <p:nvPr/>
        </p:nvSpPr>
        <p:spPr>
          <a:xfrm>
            <a:off x="7391400" y="1637280"/>
            <a:ext cx="3538661" cy="461665"/>
          </a:xfrm>
          <a:prstGeom prst="rect">
            <a:avLst/>
          </a:prstGeom>
          <a:noFill/>
        </p:spPr>
        <p:txBody>
          <a:bodyPr wrap="square" rtlCol="0">
            <a:spAutoFit/>
          </a:bodyPr>
          <a:lstStyle/>
          <a:p>
            <a:pPr algn="ctr"/>
            <a:r>
              <a:rPr lang="en-US" sz="2400" dirty="0"/>
              <a:t>Experimental elucidation</a:t>
            </a:r>
          </a:p>
        </p:txBody>
      </p:sp>
      <p:sp>
        <p:nvSpPr>
          <p:cNvPr id="25" name="TextBox 24"/>
          <p:cNvSpPr txBox="1"/>
          <p:nvPr/>
        </p:nvSpPr>
        <p:spPr>
          <a:xfrm>
            <a:off x="2100139" y="1637280"/>
            <a:ext cx="3538661" cy="461665"/>
          </a:xfrm>
          <a:prstGeom prst="rect">
            <a:avLst/>
          </a:prstGeom>
          <a:noFill/>
        </p:spPr>
        <p:txBody>
          <a:bodyPr wrap="square" rtlCol="0">
            <a:spAutoFit/>
          </a:bodyPr>
          <a:lstStyle/>
          <a:p>
            <a:pPr algn="ctr"/>
            <a:r>
              <a:rPr lang="en-US" sz="2400" dirty="0"/>
              <a:t>Analysis of large databases</a:t>
            </a:r>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620" y="1637280"/>
            <a:ext cx="1391086" cy="461665"/>
          </a:xfrm>
          <a:prstGeom prst="rect">
            <a:avLst/>
          </a:prstGeom>
          <a:noFill/>
        </p:spPr>
        <p:txBody>
          <a:bodyPr wrap="none" rtlCol="0">
            <a:spAutoFit/>
          </a:bodyPr>
          <a:lstStyle/>
          <a:p>
            <a:pPr algn="ctr"/>
            <a:r>
              <a:rPr lang="en-US" sz="2400" dirty="0"/>
              <a:t>Discovery</a:t>
            </a:r>
          </a:p>
        </p:txBody>
      </p:sp>
      <p:sp>
        <p:nvSpPr>
          <p:cNvPr id="33" name="TextBox 32"/>
          <p:cNvSpPr txBox="1"/>
          <p:nvPr/>
        </p:nvSpPr>
        <p:spPr>
          <a:xfrm>
            <a:off x="-3609" y="4912553"/>
            <a:ext cx="1596271" cy="461665"/>
          </a:xfrm>
          <a:prstGeom prst="rect">
            <a:avLst/>
          </a:prstGeom>
          <a:noFill/>
        </p:spPr>
        <p:txBody>
          <a:bodyPr wrap="none" rtlCol="0">
            <a:spAutoFit/>
          </a:bodyPr>
          <a:lstStyle/>
          <a:p>
            <a:pPr algn="ctr"/>
            <a:r>
              <a:rPr lang="en-US" sz="2400" dirty="0"/>
              <a:t>Application</a:t>
            </a:r>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77" idx="2"/>
          </p:cNvCxnSpPr>
          <p:nvPr/>
        </p:nvCxnSpPr>
        <p:spPr>
          <a:xfrm>
            <a:off x="3352800" y="5590062"/>
            <a:ext cx="1170288" cy="6950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31539AC-C2CA-4247-BF29-B587BB9E4DE7}"/>
              </a:ext>
            </a:extLst>
          </p:cNvPr>
          <p:cNvCxnSpPr/>
          <p:nvPr/>
        </p:nvCxnSpPr>
        <p:spPr>
          <a:xfrm>
            <a:off x="6400800" y="4343400"/>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41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828800" y="533400"/>
            <a:ext cx="8420100" cy="4525962"/>
          </a:xfrm>
        </p:spPr>
        <p:txBody>
          <a:bodyPr/>
          <a:lstStyle/>
          <a:p>
            <a:r>
              <a:rPr lang="en-US" dirty="0"/>
              <a:t>Computational analysis of mutational signatures:</a:t>
            </a:r>
            <a:br>
              <a:rPr lang="en-US" dirty="0"/>
            </a:br>
            <a:r>
              <a:rPr lang="en-US" dirty="0"/>
              <a:t>State of the art</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28</a:t>
            </a:fld>
            <a:endParaRPr lang="en-US"/>
          </a:p>
        </p:txBody>
      </p:sp>
    </p:spTree>
    <p:extLst>
      <p:ext uri="{BB962C8B-B14F-4D97-AF65-F5344CB8AC3E}">
        <p14:creationId xmlns:p14="http://schemas.microsoft.com/office/powerpoint/2010/main" val="86248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Other questions:</a:t>
            </a:r>
          </a:p>
          <a:p>
            <a:pPr lvl="1"/>
            <a:r>
              <a:rPr lang="en-US" sz="2400" dirty="0"/>
              <a:t> </a:t>
            </a:r>
            <a:r>
              <a:rPr lang="en-US" sz="2400" b="1" dirty="0"/>
              <a:t>“Signature presence test” </a:t>
            </a:r>
            <a:r>
              <a:rPr lang="en-US" sz="2400" dirty="0"/>
              <a:t>Given known mutational signatures, including a mutational signature of interest, what is the evidence that the signature of interest is present in a set of spectra spectra? Which spectra?</a:t>
            </a:r>
          </a:p>
          <a:p>
            <a:pPr lvl="1"/>
            <a:r>
              <a:rPr lang="en-US" sz="2400" b="1" dirty="0"/>
              <a:t>“Novel signature test” </a:t>
            </a:r>
            <a:r>
              <a:rPr lang="en-US" sz="2400" dirty="0"/>
              <a:t>Given known mutational signatures and one or more spectra, what is the evidence that there is a novel signature present?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What are mutational signatures and what are they good for?</a:t>
            </a:r>
            <a:br>
              <a:rPr lang="en-US" dirty="0"/>
            </a:br>
            <a:br>
              <a:rPr lang="en-US" dirty="0"/>
            </a:br>
            <a:r>
              <a:rPr lang="en-US" dirty="0"/>
              <a:t>Example: Aristolochic acid</a:t>
            </a:r>
            <a:endParaRPr lang="en-SG" dirty="0"/>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Tree>
    <p:extLst>
      <p:ext uri="{BB962C8B-B14F-4D97-AF65-F5344CB8AC3E}">
        <p14:creationId xmlns:p14="http://schemas.microsoft.com/office/powerpoint/2010/main" val="266962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What questions to we want to answer?</a:t>
            </a:r>
          </a:p>
        </p:txBody>
      </p:sp>
      <p:sp>
        <p:nvSpPr>
          <p:cNvPr id="4" name="Content Placeholder 3"/>
          <p:cNvSpPr>
            <a:spLocks noGrp="1"/>
          </p:cNvSpPr>
          <p:nvPr>
            <p:ph idx="1"/>
          </p:nvPr>
        </p:nvSpPr>
        <p:spPr>
          <a:xfrm>
            <a:off x="381000" y="1524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solidFill>
                  <a:schemeClr val="bg1">
                    <a:lumMod val="75000"/>
                  </a:schemeClr>
                </a:solidFill>
              </a:rPr>
              <a:t>“Attribution only” </a:t>
            </a:r>
            <a:r>
              <a:rPr lang="en-US" sz="2400" dirty="0">
                <a:solidFill>
                  <a:schemeClr val="bg1">
                    <a:lumMod val="75000"/>
                  </a:schemeClr>
                </a:solidFill>
              </a:rPr>
              <a:t>Given </a:t>
            </a:r>
            <a:r>
              <a:rPr lang="en-US" sz="2400" b="1" dirty="0">
                <a:solidFill>
                  <a:schemeClr val="bg1">
                    <a:lumMod val="75000"/>
                  </a:schemeClr>
                </a:solidFill>
              </a:rPr>
              <a:t>known</a:t>
            </a:r>
            <a:r>
              <a:rPr lang="en-US" sz="2400" dirty="0">
                <a:solidFill>
                  <a:schemeClr val="bg1">
                    <a:lumMod val="75000"/>
                  </a:schemeClr>
                </a:solidFill>
              </a:rPr>
              <a:t> mutational signatures and one or more spectra, how many mutations in each spectrum were caused by each signature?</a:t>
            </a:r>
          </a:p>
          <a:p>
            <a:r>
              <a:rPr lang="en-US" sz="2400" dirty="0">
                <a:solidFill>
                  <a:schemeClr val="bg1">
                    <a:lumMod val="75000"/>
                  </a:schemeClr>
                </a:solidFill>
              </a:rPr>
              <a:t>Other questions:</a:t>
            </a:r>
          </a:p>
          <a:p>
            <a:pPr lvl="1"/>
            <a:r>
              <a:rPr lang="en-US" sz="2400" dirty="0">
                <a:solidFill>
                  <a:schemeClr val="bg1">
                    <a:lumMod val="75000"/>
                  </a:schemeClr>
                </a:solidFill>
              </a:rPr>
              <a:t> </a:t>
            </a:r>
            <a:r>
              <a:rPr lang="en-US" sz="2400" b="1" dirty="0">
                <a:solidFill>
                  <a:schemeClr val="bg1">
                    <a:lumMod val="75000"/>
                  </a:schemeClr>
                </a:solidFill>
              </a:rPr>
              <a:t>“Presence Test” </a:t>
            </a:r>
            <a:r>
              <a:rPr lang="en-US" sz="2400" dirty="0">
                <a:solidFill>
                  <a:schemeClr val="bg1">
                    <a:lumMod val="75000"/>
                  </a:schemeClr>
                </a:solidFill>
              </a:rPr>
              <a:t>Given known mutational signatures, including a mutational signature of interest, and a single spectrum, what is the evidence that the signature of interest is present in the spectrum?</a:t>
            </a:r>
          </a:p>
          <a:p>
            <a:pPr lvl="1"/>
            <a:r>
              <a:rPr lang="en-US" sz="2400" b="1" dirty="0">
                <a:solidFill>
                  <a:schemeClr val="bg1">
                    <a:lumMod val="75000"/>
                  </a:schemeClr>
                </a:solidFill>
              </a:rPr>
              <a:t>“Novel Signature Test” </a:t>
            </a:r>
            <a:r>
              <a:rPr lang="en-US" sz="2400" dirty="0">
                <a:solidFill>
                  <a:schemeClr val="bg1">
                    <a:lumMod val="75000"/>
                  </a:schemeClr>
                </a:solidFill>
              </a:rPr>
              <a:t>Given known mutational signatures and one or more spectra, what is the evidence that there is a novel signature present?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30</a:t>
            </a:fld>
            <a:endParaRPr lang="en-US" dirty="0"/>
          </a:p>
        </p:txBody>
      </p:sp>
      <p:sp>
        <p:nvSpPr>
          <p:cNvPr id="5" name="Right Arrow 4"/>
          <p:cNvSpPr/>
          <p:nvPr/>
        </p:nvSpPr>
        <p:spPr>
          <a:xfrm>
            <a:off x="0" y="14478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385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pPr algn="l"/>
            <a:r>
              <a:rPr lang="en-US" sz="3600" dirty="0"/>
              <a:t>Why would you want to do signature extraction?</a:t>
            </a:r>
          </a:p>
        </p:txBody>
      </p:sp>
      <p:sp>
        <p:nvSpPr>
          <p:cNvPr id="3" name="Content Placeholder 2"/>
          <p:cNvSpPr>
            <a:spLocks noGrp="1"/>
          </p:cNvSpPr>
          <p:nvPr>
            <p:ph idx="1"/>
          </p:nvPr>
        </p:nvSpPr>
        <p:spPr>
          <a:xfrm>
            <a:off x="533400" y="914400"/>
            <a:ext cx="10972800" cy="1295400"/>
          </a:xfrm>
        </p:spPr>
        <p:txBody>
          <a:bodyPr/>
          <a:lstStyle/>
          <a:p>
            <a:r>
              <a:rPr lang="en-US" sz="2400" dirty="0"/>
              <a:t>Many signatures have been extracted and confirmed by additional evidence</a:t>
            </a:r>
          </a:p>
          <a:p>
            <a:r>
              <a:rPr lang="en-US" sz="2400" dirty="0"/>
              <a:t>It is possible to estimate which known signatures are present in a spectrum or set of spectra</a:t>
            </a:r>
            <a:br>
              <a:rPr lang="en-US" dirty="0"/>
            </a:b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31</a:t>
            </a:fld>
            <a:endParaRPr lang="en-US" dirty="0"/>
          </a:p>
        </p:txBody>
      </p:sp>
      <p:pic>
        <p:nvPicPr>
          <p:cNvPr id="5" name="Picture 4"/>
          <p:cNvPicPr>
            <a:picLocks noChangeAspect="1"/>
          </p:cNvPicPr>
          <p:nvPr/>
        </p:nvPicPr>
        <p:blipFill rotWithShape="1">
          <a:blip r:embed="rId2"/>
          <a:srcRect l="1853" t="11429" r="9039" b="11135"/>
          <a:stretch/>
        </p:blipFill>
        <p:spPr>
          <a:xfrm>
            <a:off x="838200" y="2209800"/>
            <a:ext cx="7391400" cy="3996272"/>
          </a:xfrm>
          <a:prstGeom prst="rect">
            <a:avLst/>
          </a:prstGeom>
        </p:spPr>
      </p:pic>
      <p:sp>
        <p:nvSpPr>
          <p:cNvPr id="6" name="TextBox 5"/>
          <p:cNvSpPr txBox="1"/>
          <p:nvPr/>
        </p:nvSpPr>
        <p:spPr>
          <a:xfrm>
            <a:off x="8686800" y="3048000"/>
            <a:ext cx="1660134" cy="1384995"/>
          </a:xfrm>
          <a:prstGeom prst="rect">
            <a:avLst/>
          </a:prstGeom>
          <a:noFill/>
        </p:spPr>
        <p:txBody>
          <a:bodyPr wrap="none" rtlCol="0">
            <a:spAutoFit/>
          </a:bodyPr>
          <a:lstStyle/>
          <a:p>
            <a:r>
              <a:rPr lang="en-US" sz="6600" dirty="0"/>
              <a:t>…</a:t>
            </a:r>
            <a:r>
              <a:rPr lang="en-US" dirty="0"/>
              <a:t> </a:t>
            </a:r>
          </a:p>
          <a:p>
            <a:r>
              <a:rPr lang="en-US" dirty="0"/>
              <a:t>and many more</a:t>
            </a:r>
          </a:p>
        </p:txBody>
      </p:sp>
      <p:sp>
        <p:nvSpPr>
          <p:cNvPr id="7" name="TextBox 6"/>
          <p:cNvSpPr txBox="1"/>
          <p:nvPr/>
        </p:nvSpPr>
        <p:spPr>
          <a:xfrm>
            <a:off x="6705600" y="5257800"/>
            <a:ext cx="5288499" cy="369332"/>
          </a:xfrm>
          <a:prstGeom prst="rect">
            <a:avLst/>
          </a:prstGeom>
          <a:noFill/>
        </p:spPr>
        <p:txBody>
          <a:bodyPr wrap="none" rtlCol="0">
            <a:spAutoFit/>
          </a:bodyPr>
          <a:lstStyle/>
          <a:p>
            <a:r>
              <a:rPr lang="en-US" dirty="0">
                <a:hlinkClick r:id="rId3"/>
              </a:rPr>
              <a:t>https://cancer.sanger.ac.uk/cosmic/signatures/index.tt</a:t>
            </a:r>
            <a:endParaRPr lang="en-US" dirty="0"/>
          </a:p>
        </p:txBody>
      </p:sp>
    </p:spTree>
    <p:extLst>
      <p:ext uri="{BB962C8B-B14F-4D97-AF65-F5344CB8AC3E}">
        <p14:creationId xmlns:p14="http://schemas.microsoft.com/office/powerpoint/2010/main" val="3849236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a:t>Why would you want to do signature extraction?</a:t>
            </a:r>
          </a:p>
        </p:txBody>
      </p:sp>
      <p:sp>
        <p:nvSpPr>
          <p:cNvPr id="3" name="Content Placeholder 2"/>
          <p:cNvSpPr>
            <a:spLocks noGrp="1"/>
          </p:cNvSpPr>
          <p:nvPr>
            <p:ph idx="1"/>
          </p:nvPr>
        </p:nvSpPr>
        <p:spPr>
          <a:xfrm>
            <a:off x="609600" y="914400"/>
            <a:ext cx="10972800" cy="5410200"/>
          </a:xfrm>
        </p:spPr>
        <p:txBody>
          <a:bodyPr/>
          <a:lstStyle/>
          <a:p>
            <a:r>
              <a:rPr lang="en-US" sz="2000" dirty="0"/>
              <a:t>Many people will be more interested in </a:t>
            </a:r>
          </a:p>
          <a:p>
            <a:pPr lvl="1"/>
            <a:r>
              <a:rPr lang="en-US" sz="1800" dirty="0"/>
              <a:t>Assigning known signatures to their spectra</a:t>
            </a:r>
          </a:p>
          <a:p>
            <a:pPr lvl="1"/>
            <a:r>
              <a:rPr lang="en-US" sz="1800" dirty="0"/>
              <a:t>Determining if a specific signature is present or not in a given </a:t>
            </a:r>
            <a:r>
              <a:rPr lang="en-US" sz="1800" dirty="0" err="1"/>
              <a:t>specturm</a:t>
            </a:r>
            <a:endParaRPr lang="en-US" sz="1800" dirty="0"/>
          </a:p>
          <a:p>
            <a:pPr lvl="1"/>
            <a:r>
              <a:rPr lang="en-US" sz="1800" dirty="0"/>
              <a:t>Determining if there a novel signature in their spectra</a:t>
            </a:r>
          </a:p>
          <a:p>
            <a:r>
              <a:rPr lang="en-US" sz="2000" dirty="0"/>
              <a:t>But, maybe</a:t>
            </a:r>
          </a:p>
          <a:p>
            <a:pPr lvl="1"/>
            <a:r>
              <a:rPr lang="en-US" sz="1800" dirty="0"/>
              <a:t>You are looking for new signatures in a new or expanded set of spectra</a:t>
            </a:r>
          </a:p>
          <a:p>
            <a:pPr lvl="1"/>
            <a:r>
              <a:rPr lang="en-US" sz="1800" dirty="0"/>
              <a:t>You think you have an approach for more useful delineation of signatures in existing data or for discovering previously overlooked signatures</a:t>
            </a:r>
          </a:p>
          <a:p>
            <a:pPr lvl="1"/>
            <a:r>
              <a:rPr lang="en-US" sz="1800" dirty="0"/>
              <a:t>You want to confirm previous extractions</a:t>
            </a:r>
          </a:p>
          <a:p>
            <a:pPr lvl="1"/>
            <a:r>
              <a:rPr lang="en-US" sz="1800" dirty="0"/>
              <a:t>You have new data and want to take an unbiased look at it before trying to match to previously described signatures</a:t>
            </a:r>
          </a:p>
          <a:p>
            <a:r>
              <a:rPr lang="en-US" sz="2000" dirty="0"/>
              <a:t>Warning: signature extraction will usually not work well on small sets of spectra</a:t>
            </a:r>
          </a:p>
          <a:p>
            <a:pPr lvl="1"/>
            <a:r>
              <a:rPr lang="en-US" sz="1800" dirty="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32</a:t>
            </a:fld>
            <a:endParaRPr lang="en-US" dirty="0"/>
          </a:p>
        </p:txBody>
      </p:sp>
    </p:spTree>
    <p:extLst>
      <p:ext uri="{BB962C8B-B14F-4D97-AF65-F5344CB8AC3E}">
        <p14:creationId xmlns:p14="http://schemas.microsoft.com/office/powerpoint/2010/main" val="14903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9800"/>
            <a:ext cx="10972800" cy="1143000"/>
          </a:xfrm>
        </p:spPr>
        <p:txBody>
          <a:bodyPr/>
          <a:lstStyle/>
          <a:p>
            <a:r>
              <a:rPr lang="en-US" dirty="0"/>
              <a:t>Signature extraction – orientation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33</a:t>
            </a:fld>
            <a:endParaRPr lang="en-US" dirty="0"/>
          </a:p>
        </p:txBody>
      </p:sp>
    </p:spTree>
    <p:extLst>
      <p:ext uri="{BB962C8B-B14F-4D97-AF65-F5344CB8AC3E}">
        <p14:creationId xmlns:p14="http://schemas.microsoft.com/office/powerpoint/2010/main" val="3786805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487362"/>
          </a:xfrm>
        </p:spPr>
        <p:txBody>
          <a:bodyPr/>
          <a:lstStyle/>
          <a:p>
            <a:pPr algn="l"/>
            <a:r>
              <a:rPr lang="en-US" sz="2800" dirty="0"/>
              <a:t>More often spectra are sums of the effects of multiple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35</a:t>
            </a:fld>
            <a:endParaRPr lang="en-US" dirty="0"/>
          </a:p>
        </p:txBody>
      </p:sp>
      <p:pic>
        <p:nvPicPr>
          <p:cNvPr id="5" name="Picture 4"/>
          <p:cNvPicPr>
            <a:picLocks noChangeAspect="1"/>
          </p:cNvPicPr>
          <p:nvPr/>
        </p:nvPicPr>
        <p:blipFill rotWithShape="1">
          <a:blip r:embed="rId2"/>
          <a:srcRect l="18191" t="21491" r="2504" b="11891"/>
          <a:stretch/>
        </p:blipFill>
        <p:spPr>
          <a:xfrm>
            <a:off x="2175468" y="838200"/>
            <a:ext cx="5368332" cy="5741045"/>
          </a:xfrm>
          <a:prstGeom prst="rect">
            <a:avLst/>
          </a:prstGeom>
        </p:spPr>
      </p:pic>
      <p:sp>
        <p:nvSpPr>
          <p:cNvPr id="6" name="TextBox 5"/>
          <p:cNvSpPr txBox="1"/>
          <p:nvPr/>
        </p:nvSpPr>
        <p:spPr>
          <a:xfrm>
            <a:off x="3230114" y="609600"/>
            <a:ext cx="4083169" cy="584775"/>
          </a:xfrm>
          <a:prstGeom prst="rect">
            <a:avLst/>
          </a:prstGeom>
          <a:solidFill>
            <a:schemeClr val="bg1"/>
          </a:solidFill>
        </p:spPr>
        <p:txBody>
          <a:bodyPr wrap="none" rtlCol="0">
            <a:spAutoFit/>
          </a:bodyPr>
          <a:lstStyle/>
          <a:p>
            <a:pPr algn="ctr"/>
            <a:r>
              <a:rPr lang="en-US" sz="1600" dirty="0"/>
              <a:t>Lung adenocarcinoma</a:t>
            </a:r>
          </a:p>
          <a:p>
            <a:r>
              <a:rPr lang="en-US" sz="1600" dirty="0"/>
              <a:t>C&gt;A       C&gt;G        C&gt;T          T&gt;A         T&gt;C        T&gt;G</a:t>
            </a:r>
          </a:p>
        </p:txBody>
      </p:sp>
    </p:spTree>
    <p:extLst>
      <p:ext uri="{BB962C8B-B14F-4D97-AF65-F5344CB8AC3E}">
        <p14:creationId xmlns:p14="http://schemas.microsoft.com/office/powerpoint/2010/main" val="3110773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4000" dirty="0"/>
              <a:t>We can tease apart signatures in large sets of spectra by data mining</a:t>
            </a:r>
          </a:p>
        </p:txBody>
      </p:sp>
      <p:sp>
        <p:nvSpPr>
          <p:cNvPr id="4" name="Content Placeholder 3"/>
          <p:cNvSpPr>
            <a:spLocks noGrp="1"/>
          </p:cNvSpPr>
          <p:nvPr>
            <p:ph idx="1"/>
          </p:nvPr>
        </p:nvSpPr>
        <p:spPr>
          <a:xfrm>
            <a:off x="533400" y="1447800"/>
            <a:ext cx="10972800" cy="5029200"/>
          </a:xfrm>
        </p:spPr>
        <p:txBody>
          <a:bodyPr/>
          <a:lstStyle/>
          <a:p>
            <a:r>
              <a:rPr lang="en-US" sz="2400" dirty="0"/>
              <a:t>Two mathematical approaches:</a:t>
            </a:r>
          </a:p>
          <a:p>
            <a:pPr lvl="1"/>
            <a:r>
              <a:rPr lang="en-US" sz="2000" dirty="0"/>
              <a:t>Approaches based on non-negative-factorization</a:t>
            </a:r>
          </a:p>
          <a:p>
            <a:pPr lvl="1"/>
            <a:r>
              <a:rPr lang="en-US" sz="2000" dirty="0"/>
              <a:t>Example, SigProfilerExtractor</a:t>
            </a:r>
          </a:p>
          <a:p>
            <a:pPr lvl="1"/>
            <a:r>
              <a:rPr lang="en-US" sz="2000" dirty="0"/>
              <a:t>Approaches based on probabilistic topic models</a:t>
            </a:r>
          </a:p>
          <a:p>
            <a:pPr lvl="1"/>
            <a:r>
              <a:rPr lang="en-US" sz="2000" dirty="0"/>
              <a:t>Example, an approach using hierarchical Dirichlet processes</a:t>
            </a:r>
          </a:p>
          <a:p>
            <a:r>
              <a:rPr lang="en-US" sz="2400" dirty="0"/>
              <a:t>These are unsupervised machine learning approaches</a:t>
            </a:r>
          </a:p>
          <a:p>
            <a:r>
              <a:rPr lang="en-US" sz="2400" b="1" i="1" dirty="0"/>
              <a:t>All methods seem to face similar challenges</a:t>
            </a:r>
          </a:p>
          <a:p>
            <a:r>
              <a:rPr lang="en-US" sz="2400" b="1" i="1" dirty="0"/>
              <a:t>Signature discovery is not a purely algorithmic process</a:t>
            </a:r>
          </a:p>
          <a:p>
            <a:r>
              <a:rPr lang="en-US" sz="2400" dirty="0"/>
              <a:t>The granularity of extracted signatures and the features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36</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37</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a:solidFill>
                  <a:srgbClr val="000000"/>
                </a:solidFill>
                <a:latin typeface="Calibri"/>
              </a:rPr>
              <a:t>assess the quality of mutational signature extraction, attribution, or presence testing, we need to </a:t>
            </a:r>
            <a:r>
              <a:rPr lang="en-SG" sz="3200" b="0" strike="noStrike" spc="-1" dirty="0">
                <a:solidFill>
                  <a:srgbClr val="000000"/>
                </a:solidFill>
                <a:latin typeface="Calibri"/>
              </a:rPr>
              <a:t>consider the intended use</a:t>
            </a:r>
            <a:endParaRPr lang="en-SG" sz="3200" b="0" strike="noStrike" spc="-1" dirty="0">
              <a:latin typeface="Arial"/>
            </a:endParaRPr>
          </a:p>
        </p:txBody>
      </p:sp>
    </p:spTree>
    <p:extLst>
      <p:ext uri="{BB962C8B-B14F-4D97-AF65-F5344CB8AC3E}">
        <p14:creationId xmlns:p14="http://schemas.microsoft.com/office/powerpoint/2010/main" val="3641744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Signature extraction (discovery)</a:t>
            </a:r>
            <a:br>
              <a:rPr lang="en-US" dirty="0"/>
            </a:br>
            <a:r>
              <a:rPr lang="en-US" dirty="0"/>
              <a:t>Approaches based on </a:t>
            </a:r>
            <a:br>
              <a:rPr lang="en-US" dirty="0"/>
            </a:br>
            <a:r>
              <a:rPr lang="en-US" dirty="0">
                <a:solidFill>
                  <a:srgbClr val="FF0000"/>
                </a:solidFill>
              </a:rPr>
              <a:t>Non-negative Matrix Factorization (NMF)</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38</a:t>
            </a:fld>
            <a:endParaRPr lang="en-US" dirty="0"/>
          </a:p>
        </p:txBody>
      </p:sp>
    </p:spTree>
    <p:extLst>
      <p:ext uri="{BB962C8B-B14F-4D97-AF65-F5344CB8AC3E}">
        <p14:creationId xmlns:p14="http://schemas.microsoft.com/office/powerpoint/2010/main" val="1105857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6" name="TextBox 5"/>
          <p:cNvSpPr txBox="1"/>
          <p:nvPr/>
        </p:nvSpPr>
        <p:spPr>
          <a:xfrm rot="19185474">
            <a:off x="1160566" y="3015691"/>
            <a:ext cx="5675377" cy="954107"/>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Aristolochic acid I studied intensively</a:t>
            </a:r>
          </a:p>
          <a:p>
            <a:r>
              <a:rPr lang="en-US" sz="2800" dirty="0"/>
              <a:t>Others very little</a:t>
            </a:r>
          </a:p>
        </p:txBody>
      </p:sp>
      <p:sp>
        <p:nvSpPr>
          <p:cNvPr id="19" name="TextBox 18"/>
          <p:cNvSpPr txBox="1"/>
          <p:nvPr/>
        </p:nvSpPr>
        <p:spPr>
          <a:xfrm rot="19185474">
            <a:off x="5033311" y="2847873"/>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40</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63000" y="1828800"/>
                <a:ext cx="3429000" cy="2882264"/>
              </a:xfrm>
              <a:prstGeom prst="rect">
                <a:avLst/>
              </a:prstGeom>
              <a:noFill/>
            </p:spPr>
            <p:txBody>
              <a:bodyPr wrap="square" rtlCol="0">
                <a:spAutoFit/>
              </a:bodyPr>
              <a:lstStyle/>
              <a:p>
                <a:r>
                  <a:rPr lang="en-US" dirty="0"/>
                  <a:t>Objective fn is often Frobenius norm of</a:t>
                </a:r>
              </a:p>
              <a:p>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a:p>
                <a:r>
                  <a:rPr lang="en-US" dirty="0"/>
                  <a:t>Or Kullback–Leibler divergence between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V</m:t>
                        </m:r>
                      </m:e>
                    </m:acc>
                  </m:oMath>
                </a14:m>
                <a:r>
                  <a:rPr lang="en-US" dirty="0"/>
                  <a:t> and V</a:t>
                </a:r>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763000" y="1828800"/>
                <a:ext cx="3429000" cy="2882264"/>
              </a:xfrm>
              <a:prstGeom prst="rect">
                <a:avLst/>
              </a:prstGeom>
              <a:blipFill rotWithShape="0">
                <a:blip r:embed="rId4"/>
                <a:stretch>
                  <a:fillRect l="-1601" t="-1057"/>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41</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case study: SigProfilerExtractor</a:t>
            </a:r>
          </a:p>
        </p:txBody>
      </p:sp>
      <p:sp>
        <p:nvSpPr>
          <p:cNvPr id="3" name="Content Placeholder 2"/>
          <p:cNvSpPr>
            <a:spLocks noGrp="1"/>
          </p:cNvSpPr>
          <p:nvPr>
            <p:ph idx="1"/>
          </p:nvPr>
        </p:nvSpPr>
        <p:spPr>
          <a:xfrm>
            <a:off x="457200" y="1447800"/>
            <a:ext cx="10972800" cy="4602164"/>
          </a:xfrm>
        </p:spPr>
        <p:txBody>
          <a:bodyPr/>
          <a:lstStyle/>
          <a:p>
            <a:r>
              <a:rPr lang="en-US" sz="2400" dirty="0"/>
              <a:t>Developed to supersede the MATLAB code used in Alexandrov 2013 and 2020</a:t>
            </a:r>
          </a:p>
          <a:p>
            <a:r>
              <a:rPr lang="en-US" sz="2400" dirty="0"/>
              <a:t>Part of a suite of software, other functions include:</a:t>
            </a:r>
          </a:p>
          <a:p>
            <a:pPr lvl="1"/>
            <a:r>
              <a:rPr lang="en-US" sz="2000" dirty="0"/>
              <a:t>SigProfilerMatrixGenerator (functionality overlaps ICAMS)</a:t>
            </a:r>
          </a:p>
          <a:p>
            <a:pPr lvl="1"/>
            <a:r>
              <a:rPr lang="en-US" sz="2000" dirty="0"/>
              <a:t>SigProfilerSingleSample</a:t>
            </a:r>
          </a:p>
          <a:p>
            <a:pPr lvl="1"/>
            <a:r>
              <a:rPr lang="en-US" sz="2000" dirty="0"/>
              <a:t>SigProfilerSimulator</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Under rapid development – details and algorithms may change</a:t>
            </a:r>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42</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43</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44</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a:t>If Avg Stability is very jagged might try increasing the number of </a:t>
            </a:r>
            <a:r>
              <a:rPr lang="en-US" dirty="0" err="1"/>
              <a:t>NMFs</a:t>
            </a:r>
            <a:endParaRPr lang="en-US" dirty="0"/>
          </a:p>
        </p:txBody>
      </p:sp>
    </p:spTree>
    <p:extLst>
      <p:ext uri="{BB962C8B-B14F-4D97-AF65-F5344CB8AC3E}">
        <p14:creationId xmlns:p14="http://schemas.microsoft.com/office/powerpoint/2010/main" val="18610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Common misconception</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47</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600" dirty="0"/>
              <a:t>The input data have been examined for sequencing and mapping artifacts (some which are well-known); mapped reads supporting unusual patterns have been examined in a read-alignment viewer or have been experimentally verified</a:t>
            </a:r>
          </a:p>
          <a:p>
            <a:r>
              <a:rPr lang="en-US" sz="1600" dirty="0"/>
              <a:t>Look for external supporting evidence</a:t>
            </a:r>
          </a:p>
          <a:p>
            <a:pPr lvl="1"/>
            <a:r>
              <a:rPr lang="en-US" sz="1600" dirty="0"/>
              <a:t>Correlation with known or expected mutagenic exposures, eg</a:t>
            </a:r>
          </a:p>
          <a:p>
            <a:pPr lvl="2"/>
            <a:r>
              <a:rPr lang="en-US" sz="1400" dirty="0"/>
              <a:t>cigarette smoking</a:t>
            </a:r>
          </a:p>
          <a:p>
            <a:pPr lvl="2"/>
            <a:r>
              <a:rPr lang="en-US" sz="1400" dirty="0"/>
              <a:t>Aflatoxins</a:t>
            </a:r>
          </a:p>
          <a:p>
            <a:pPr lvl="2"/>
            <a:r>
              <a:rPr lang="en-US" sz="1400" dirty="0"/>
              <a:t>AA-containing herbs</a:t>
            </a:r>
          </a:p>
          <a:p>
            <a:pPr lvl="2"/>
            <a:r>
              <a:rPr lang="en-US" sz="1400" dirty="0"/>
              <a:t>Haloalkanes</a:t>
            </a:r>
          </a:p>
          <a:p>
            <a:pPr lvl="2"/>
            <a:r>
              <a:rPr lang="en-US" sz="1400" dirty="0"/>
              <a:t>Age</a:t>
            </a:r>
          </a:p>
          <a:p>
            <a:pPr lvl="2"/>
            <a:r>
              <a:rPr lang="en-US" sz="1400" dirty="0"/>
              <a:t>UV radiation</a:t>
            </a:r>
          </a:p>
          <a:p>
            <a:pPr lvl="1"/>
            <a:r>
              <a:rPr lang="en-US" sz="1600" dirty="0"/>
              <a:t>Correlation with known or expected genetic causes, eg</a:t>
            </a:r>
          </a:p>
          <a:p>
            <a:pPr lvl="2"/>
            <a:r>
              <a:rPr lang="en-US" sz="1400" dirty="0"/>
              <a:t> polymerase epsilon proofreading defects</a:t>
            </a:r>
          </a:p>
          <a:p>
            <a:pPr lvl="2"/>
            <a:r>
              <a:rPr lang="en-US" sz="1400" dirty="0"/>
              <a:t>mismatch repair deficiency</a:t>
            </a:r>
          </a:p>
          <a:p>
            <a:pPr lvl="2"/>
            <a:r>
              <a:rPr lang="en-US" sz="1400" dirty="0"/>
              <a:t>homologous recombination repair deficiency (BRCA)</a:t>
            </a:r>
          </a:p>
          <a:p>
            <a:pPr lvl="1"/>
            <a:r>
              <a:rPr lang="en-US" sz="16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49</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50</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50</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51</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discovery</a:t>
            </a:r>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a:t>Are you trying to find novel signatures?</a:t>
            </a:r>
          </a:p>
          <a:p>
            <a:pPr lvl="1">
              <a:buFont typeface="Arial" panose="020B0604020202020204" pitchFamily="34" charset="0"/>
              <a:buChar char="•"/>
            </a:pPr>
            <a:r>
              <a:rPr lang="en-US" sz="2400" dirty="0"/>
              <a:t>Are you trying to determine which signatures are present?</a:t>
            </a:r>
          </a:p>
          <a:p>
            <a:pPr lvl="1">
              <a:buFont typeface="Arial" panose="020B0604020202020204" pitchFamily="34" charset="0"/>
              <a:buChar char="•"/>
            </a:pPr>
            <a:r>
              <a:rPr lang="en-US" sz="2400" dirty="0"/>
              <a:t>Or more likely, trying to determine which known signatures are present and if there are any novel signatures</a:t>
            </a:r>
          </a:p>
          <a:p>
            <a:pPr lvl="1">
              <a:buFont typeface="Arial" panose="020B0604020202020204" pitchFamily="34" charset="0"/>
              <a:buChar char="•"/>
            </a:pPr>
            <a:r>
              <a:rPr lang="en-US" sz="2400" dirty="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a:t>Some of these might be better and more easily conceptualized as signature attribution problems, rather than signature discovery problems (especially if only a small number of tumors or exome (as opposed to genome) data</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831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8686800" cy="1143000"/>
          </a:xfrm>
        </p:spPr>
        <p:txBody>
          <a:bodyPr/>
          <a:lstStyle/>
          <a:p>
            <a:pPr algn="l"/>
            <a:r>
              <a:rPr lang="en-US" sz="3600" dirty="0"/>
              <a:t>Hierarchical Dirichlet processes (HDP) for mutational signature extraction  / discovery</a:t>
            </a:r>
          </a:p>
        </p:txBody>
      </p:sp>
      <p:sp>
        <p:nvSpPr>
          <p:cNvPr id="5" name="Content Placeholder 4"/>
          <p:cNvSpPr>
            <a:spLocks noGrp="1"/>
          </p:cNvSpPr>
          <p:nvPr>
            <p:ph idx="1"/>
          </p:nvPr>
        </p:nvSpPr>
        <p:spPr/>
        <p:txBody>
          <a:bodyPr/>
          <a:lstStyle/>
          <a:p>
            <a:r>
              <a:rPr lang="en-US" dirty="0"/>
              <a:t>Inspired by a method for computing </a:t>
            </a:r>
            <a:r>
              <a:rPr lang="en-US" b="1" dirty="0">
                <a:solidFill>
                  <a:srgbClr val="FF0000"/>
                </a:solidFill>
              </a:rPr>
              <a:t>probabilistic topic models</a:t>
            </a:r>
            <a:r>
              <a:rPr lang="en-US" dirty="0"/>
              <a:t> in text mining</a:t>
            </a:r>
          </a:p>
          <a:p>
            <a:r>
              <a:rPr lang="en-US" dirty="0"/>
              <a:t>Mutational signature discovery is isomorphic with discovering topics in probabilistic topic models</a:t>
            </a:r>
          </a:p>
          <a:p>
            <a:pPr lvl="1"/>
            <a:r>
              <a:rPr lang="en-US" dirty="0"/>
              <a:t>Mutation types (e.g. ACT &gt; </a:t>
            </a:r>
            <a:r>
              <a:rPr lang="en-US" dirty="0" err="1"/>
              <a:t>AGT</a:t>
            </a:r>
            <a:r>
              <a:rPr lang="en-US" dirty="0"/>
              <a:t>) ~ words</a:t>
            </a:r>
          </a:p>
          <a:p>
            <a:pPr lvl="1"/>
            <a:r>
              <a:rPr lang="en-US" dirty="0"/>
              <a:t>Mutational signatures ~ topics</a:t>
            </a:r>
          </a:p>
          <a:p>
            <a:pPr lvl="1"/>
            <a:r>
              <a:rPr lang="en-US" dirty="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a:p>
        </p:txBody>
      </p:sp>
    </p:spTree>
    <p:extLst>
      <p:ext uri="{BB962C8B-B14F-4D97-AF65-F5344CB8AC3E}">
        <p14:creationId xmlns:p14="http://schemas.microsoft.com/office/powerpoint/2010/main" val="31393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 (1)</a:t>
            </a:r>
          </a:p>
        </p:txBody>
      </p:sp>
      <p:sp>
        <p:nvSpPr>
          <p:cNvPr id="3" name="Content Placeholder 2"/>
          <p:cNvSpPr>
            <a:spLocks noGrp="1"/>
          </p:cNvSpPr>
          <p:nvPr>
            <p:ph idx="1"/>
          </p:nvPr>
        </p:nvSpPr>
        <p:spPr>
          <a:xfrm>
            <a:off x="609600" y="1143000"/>
            <a:ext cx="10972800" cy="4678363"/>
          </a:xfrm>
        </p:spPr>
        <p:txBody>
          <a:bodyPr/>
          <a:lstStyle/>
          <a:p>
            <a:r>
              <a:rPr lang="en-US" sz="2800" dirty="0"/>
              <a:t>The conceptual focus is on assigning each mutation to a signature</a:t>
            </a:r>
          </a:p>
          <a:p>
            <a:r>
              <a:rPr lang="en-US" sz="2800" dirty="0"/>
              <a:t>The signature is a “raw cluster” of mutations generated by one abstract mutational process (which is modelled as a Dirichlet process)</a:t>
            </a:r>
          </a:p>
          <a:p>
            <a:r>
              <a:rPr lang="en-US" sz="2800" dirty="0"/>
              <a:t>The mutations are of different types (e.g. ACT &gt; </a:t>
            </a:r>
            <a:r>
              <a:rPr lang="en-US" sz="2800" dirty="0" err="1"/>
              <a:t>AGT</a:t>
            </a:r>
            <a:r>
              <a:rPr lang="en-US" sz="2800" dirty="0"/>
              <a:t>, ACT &gt; ATT, ….) , but they belong to the same raw cluster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a:p>
        </p:txBody>
      </p:sp>
      <p:pic>
        <p:nvPicPr>
          <p:cNvPr id="5" name="Picture 4"/>
          <p:cNvPicPr>
            <a:picLocks noChangeAspect="1"/>
          </p:cNvPicPr>
          <p:nvPr/>
        </p:nvPicPr>
        <p:blipFill rotWithShape="1">
          <a:blip r:embed="rId2"/>
          <a:srcRect l="19192" t="46724" r="15149" b="43578"/>
          <a:stretch/>
        </p:blipFill>
        <p:spPr>
          <a:xfrm>
            <a:off x="304800" y="3810000"/>
            <a:ext cx="11658600" cy="2192256"/>
          </a:xfrm>
          <a:prstGeom prst="rect">
            <a:avLst/>
          </a:prstGeom>
        </p:spPr>
      </p:pic>
    </p:spTree>
    <p:extLst>
      <p:ext uri="{BB962C8B-B14F-4D97-AF65-F5344CB8AC3E}">
        <p14:creationId xmlns:p14="http://schemas.microsoft.com/office/powerpoint/2010/main" val="1055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 (1)</a:t>
            </a:r>
          </a:p>
        </p:txBody>
      </p:sp>
      <p:sp>
        <p:nvSpPr>
          <p:cNvPr id="3" name="Content Placeholder 2"/>
          <p:cNvSpPr>
            <a:spLocks noGrp="1"/>
          </p:cNvSpPr>
          <p:nvPr>
            <p:ph idx="1"/>
          </p:nvPr>
        </p:nvSpPr>
        <p:spPr>
          <a:xfrm>
            <a:off x="609600" y="1143000"/>
            <a:ext cx="10972800" cy="4678363"/>
          </a:xfrm>
        </p:spPr>
        <p:txBody>
          <a:bodyPr/>
          <a:lstStyle/>
          <a:p>
            <a:r>
              <a:rPr lang="en-US" sz="2800" dirty="0"/>
              <a:t>The signature profile is obtained by dividing the number of mutations of each type in the raw cluster (“aggregated partial spectrum) by the total number of mutations in the cluster</a:t>
            </a:r>
          </a:p>
          <a:p>
            <a:r>
              <a:rPr lang="en-US" sz="2800" dirty="0"/>
              <a:t>The number of raw clusters (“aggregated partial spectra”) is not bounded a-priori, but is discovered by the model; however, it is influenced to some extent by the hyperparameters that are priors on the Dirichlet process concentration parameters</a:t>
            </a:r>
          </a:p>
          <a:p>
            <a:r>
              <a:rPr lang="en-US" sz="2800" dirty="0"/>
              <a:t>In plainer language, these govern how easily the model will postulate an additional raw cluster (which indirectly govern how easily the model will postulate a new mutational signature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spTree>
    <p:extLst>
      <p:ext uri="{BB962C8B-B14F-4D97-AF65-F5344CB8AC3E}">
        <p14:creationId xmlns:p14="http://schemas.microsoft.com/office/powerpoint/2010/main" val="16920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pPr algn="l"/>
            <a:r>
              <a:rPr lang="en-US" sz="3600" dirty="0"/>
              <a:t>The software for HDP as implemented by Roberts</a:t>
            </a:r>
          </a:p>
        </p:txBody>
      </p:sp>
      <p:sp>
        <p:nvSpPr>
          <p:cNvPr id="3" name="Content Placeholder 2"/>
          <p:cNvSpPr>
            <a:spLocks noGrp="1"/>
          </p:cNvSpPr>
          <p:nvPr>
            <p:ph idx="1"/>
          </p:nvPr>
        </p:nvSpPr>
        <p:spPr>
          <a:xfrm>
            <a:off x="533400" y="990600"/>
            <a:ext cx="10972800" cy="5715000"/>
          </a:xfrm>
        </p:spPr>
        <p:txBody>
          <a:bodyPr/>
          <a:lstStyle/>
          <a:p>
            <a:r>
              <a:rPr lang="en-US" sz="2400" dirty="0"/>
              <a:t>Important: there are 2 phases to signature discovery </a:t>
            </a:r>
          </a:p>
          <a:p>
            <a:r>
              <a:rPr lang="en-US" sz="2400" dirty="0">
                <a:solidFill>
                  <a:srgbClr val="FF0000"/>
                </a:solidFill>
              </a:rPr>
              <a:t>Part 1: </a:t>
            </a:r>
            <a:r>
              <a:rPr lang="en-US" sz="2400" dirty="0"/>
              <a:t>Estimating “raw clusters” of mutations that approximate mutational signatures using a Gibb’s sampling method implemented by Teh</a:t>
            </a:r>
          </a:p>
          <a:p>
            <a:pPr lvl="1"/>
            <a:r>
              <a:rPr lang="en-US" sz="2400" dirty="0"/>
              <a:t>Tuning knobs: hyperparameters for the concentration parameters in the hierarchical Dirichlet process model (govern how easily it is to get a new raw cluster);  parameters for the Gibb’s sampling including length of burnin and length of sampling chains; an initial guess of the number of raw clusters</a:t>
            </a:r>
          </a:p>
          <a:p>
            <a:r>
              <a:rPr lang="en-US" sz="2400" dirty="0">
                <a:solidFill>
                  <a:srgbClr val="FF0000"/>
                </a:solidFill>
              </a:rPr>
              <a:t>Part 2: </a:t>
            </a:r>
            <a:r>
              <a:rPr lang="en-US" sz="2400" dirty="0"/>
              <a:t>Aligning and merging raw clusters into signatures using clustering based on cosine similarity cutoffs and other parameters</a:t>
            </a:r>
          </a:p>
          <a:p>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spTree>
    <p:extLst>
      <p:ext uri="{BB962C8B-B14F-4D97-AF65-F5344CB8AC3E}">
        <p14:creationId xmlns:p14="http://schemas.microsoft.com/office/powerpoint/2010/main" val="17395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a:t>Part 1: Hierarchical Dirichlet process model for discovering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152400" y="2286000"/>
            <a:ext cx="3480183" cy="369332"/>
          </a:xfrm>
          <a:prstGeom prst="rect">
            <a:avLst/>
          </a:prstGeom>
          <a:noFill/>
        </p:spPr>
        <p:txBody>
          <a:bodyPr wrap="none" rtlCol="0">
            <a:spAutoFit/>
          </a:bodyPr>
          <a:lstStyle/>
          <a:p>
            <a:r>
              <a:rPr lang="en-US" dirty="0"/>
              <a:t>(Figure from Nicola Robert’s thesis)</a:t>
            </a:r>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a:t>Uniform base distributions for signature profiles</a:t>
            </a:r>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04800" y="4191000"/>
                <a:ext cx="5562600" cy="668645"/>
              </a:xfrm>
              <a:prstGeom prst="rect">
                <a:avLst/>
              </a:prstGeom>
              <a:noFill/>
            </p:spPr>
            <p:txBody>
              <a:bodyPr wrap="square" rtlCol="0">
                <a:spAutoFit/>
              </a:bodyPr>
              <a:lstStyle/>
              <a:p>
                <a:pPr algn="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m:t>
                    </m:r>
                  </m:oMath>
                </a14:m>
                <a:r>
                  <a:rPr lang="en-US" dirty="0"/>
                  <a:t>he signature for mutation </a:t>
                </a:r>
                <a14:m>
                  <m:oMath xmlns:m="http://schemas.openxmlformats.org/officeDocument/2006/math">
                    <m:r>
                      <a:rPr lang="en-US" i="1" dirty="0" smtClean="0">
                        <a:latin typeface="Cambria Math" panose="02040503050406030204" pitchFamily="18" charset="0"/>
                      </a:rPr>
                      <m:t>𝑖</m:t>
                    </m:r>
                  </m:oMath>
                </a14:m>
                <a:r>
                  <a:rPr lang="en-US" dirty="0"/>
                  <a:t> in sample </a:t>
                </a:r>
                <a14:m>
                  <m:oMath xmlns:m="http://schemas.openxmlformats.org/officeDocument/2006/math">
                    <m:r>
                      <a:rPr lang="en-US" i="1" dirty="0" smtClean="0">
                        <a:latin typeface="Cambria Math" panose="02040503050406030204" pitchFamily="18" charset="0"/>
                      </a:rPr>
                      <m:t>𝑗</m:t>
                    </m:r>
                  </m:oMath>
                </a14:m>
                <a:r>
                  <a:rPr lang="en-US" dirty="0"/>
                  <a:t> (a signature is a categorical distribution over mutation types)</a:t>
                </a:r>
              </a:p>
            </p:txBody>
          </p:sp>
        </mc:Choice>
        <mc:Fallback xmlns="">
          <p:sp>
            <p:nvSpPr>
              <p:cNvPr id="19" name="TextBox 18"/>
              <p:cNvSpPr txBox="1">
                <a:spLocks noRot="1" noChangeAspect="1" noMove="1" noResize="1" noEditPoints="1" noAdjustHandles="1" noChangeArrowheads="1" noChangeShapeType="1" noTextEdit="1"/>
              </p:cNvSpPr>
              <p:nvPr/>
            </p:nvSpPr>
            <p:spPr>
              <a:xfrm>
                <a:off x="304800" y="4191000"/>
                <a:ext cx="5562600" cy="668645"/>
              </a:xfrm>
              <a:prstGeom prst="rect">
                <a:avLst/>
              </a:prstGeom>
              <a:blipFill rotWithShape="0">
                <a:blip r:embed="rId5"/>
                <a:stretch>
                  <a:fillRect t="-4587" r="-1643" b="-13761"/>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62000" y="5257800"/>
                <a:ext cx="5029200" cy="668645"/>
              </a:xfrm>
              <a:prstGeom prst="rect">
                <a:avLst/>
              </a:prstGeom>
              <a:noFill/>
            </p:spPr>
            <p:txBody>
              <a:bodyPr wrap="square" rtlCol="0">
                <a:spAutoFit/>
              </a:bodyPr>
              <a:lstStyle/>
              <a:p>
                <a:r>
                  <a:rPr lang="en-US" dirty="0"/>
                  <a:t>The mutation type (e.g. ACG &gt; ATG) of 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62000" y="5257800"/>
                <a:ext cx="5029200" cy="668645"/>
              </a:xfrm>
              <a:prstGeom prst="rect">
                <a:avLst/>
              </a:prstGeom>
              <a:blipFill rotWithShape="0">
                <a:blip r:embed="rId6"/>
                <a:stretch>
                  <a:fillRect l="-970" t="-5505" r="-848" b="-110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5867400" y="0"/>
                <a:ext cx="4267200" cy="646331"/>
              </a:xfrm>
              <a:prstGeom prst="rect">
                <a:avLst/>
              </a:prstGeom>
              <a:noFill/>
            </p:spPr>
            <p:txBody>
              <a:bodyPr wrap="square" rtlCol="0">
                <a:spAutoFit/>
              </a:bodyPr>
              <a:lstStyle/>
              <a:p>
                <a:r>
                  <a:rPr lang="en-US" dirty="0"/>
                  <a:t>Hyperparameters for gamma distribution prior on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867400" y="0"/>
                <a:ext cx="4267200" cy="646331"/>
              </a:xfrm>
              <a:prstGeom prst="rect">
                <a:avLst/>
              </a:prstGeom>
              <a:blipFill rotWithShape="0">
                <a:blip r:embed="rId7"/>
                <a:stretch>
                  <a:fillRect l="-1286"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1676400" y="2819400"/>
                <a:ext cx="4876800" cy="945643"/>
              </a:xfrm>
              <a:prstGeom prst="rect">
                <a:avLst/>
              </a:prstGeom>
              <a:noFill/>
            </p:spPr>
            <p:txBody>
              <a:bodyPr wrap="square" rtlCol="0">
                <a:spAutoFit/>
              </a:bodyPr>
              <a:lstStyle/>
              <a:p>
                <a:pPr algn="r"/>
                <a:r>
                  <a:rPr lang="en-US" dirty="0"/>
                  <a:t>Hyperparameters for gamma distribution prior on the concentration parameter for each tumor (person, biological sample)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676400" y="2819400"/>
                <a:ext cx="4876800" cy="945643"/>
              </a:xfrm>
              <a:prstGeom prst="rect">
                <a:avLst/>
              </a:prstGeom>
              <a:blipFill rotWithShape="0">
                <a:blip r:embed="rId8"/>
                <a:stretch>
                  <a:fillRect t="-3871" r="-2000" b="-7097"/>
                </a:stretch>
              </a:blipFill>
            </p:spPr>
            <p:txBody>
              <a:bodyPr/>
              <a:lstStyle/>
              <a:p>
                <a:r>
                  <a:rPr lang="en-US">
                    <a:noFill/>
                  </a:rPr>
                  <a:t> </a:t>
                </a:r>
              </a:p>
            </p:txBody>
          </p:sp>
        </mc:Fallback>
      </mc:AlternateContent>
    </p:spTree>
    <p:extLst>
      <p:ext uri="{BB962C8B-B14F-4D97-AF65-F5344CB8AC3E}">
        <p14:creationId xmlns:p14="http://schemas.microsoft.com/office/powerpoint/2010/main" val="2695669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972800" cy="715962"/>
          </a:xfrm>
        </p:spPr>
        <p:txBody>
          <a:bodyPr/>
          <a:lstStyle/>
          <a:p>
            <a:pPr algn="l"/>
            <a:r>
              <a:rPr lang="en-US" sz="4000" dirty="0"/>
              <a:t>Summary on data mining</a:t>
            </a:r>
          </a:p>
        </p:txBody>
      </p:sp>
      <p:sp>
        <p:nvSpPr>
          <p:cNvPr id="4" name="Content Placeholder 3"/>
          <p:cNvSpPr>
            <a:spLocks noGrp="1"/>
          </p:cNvSpPr>
          <p:nvPr>
            <p:ph idx="1"/>
          </p:nvPr>
        </p:nvSpPr>
        <p:spPr>
          <a:xfrm>
            <a:off x="533400" y="838200"/>
            <a:ext cx="10972800" cy="4906964"/>
          </a:xfrm>
        </p:spPr>
        <p:txBody>
          <a:bodyPr/>
          <a:lstStyle/>
          <a:p>
            <a:r>
              <a:rPr lang="en-US" sz="2400" dirty="0"/>
              <a:t>Data mining for signature discovery (extraction) still evolving</a:t>
            </a:r>
          </a:p>
          <a:p>
            <a:pPr lvl="1"/>
            <a:r>
              <a:rPr lang="en-US" sz="2000" dirty="0"/>
              <a:t>We looked at two examples, SigProfilerExtractor and HDP</a:t>
            </a:r>
          </a:p>
          <a:p>
            <a:pPr lvl="1"/>
            <a:r>
              <a:rPr lang="en-US" sz="2000" dirty="0"/>
              <a:t>Both share some of the same issues, including the possibility of incomplete separation of signatures, over-separation of signatures (“over splitting”), and the related issue of determining the number of signatures</a:t>
            </a:r>
          </a:p>
          <a:p>
            <a:pPr lvl="1"/>
            <a:r>
              <a:rPr lang="en-US" sz="2000" dirty="0"/>
              <a:t>Both require dealing with some obvious and some not-so-obvious tuning parameters</a:t>
            </a:r>
          </a:p>
          <a:p>
            <a:r>
              <a:rPr lang="en-US" sz="2400" dirty="0"/>
              <a:t>Often researchers might be interested in more specific questions, such as</a:t>
            </a:r>
          </a:p>
          <a:p>
            <a:pPr lvl="1"/>
            <a:r>
              <a:rPr lang="en-US" sz="2000" dirty="0">
                <a:solidFill>
                  <a:schemeClr val="accent1"/>
                </a:solidFill>
              </a:rPr>
              <a:t>What known signatures are present in a set of spectra and how many mutations does each account for?</a:t>
            </a:r>
          </a:p>
          <a:p>
            <a:pPr lvl="1"/>
            <a:r>
              <a:rPr lang="en-US" sz="2000" dirty="0"/>
              <a:t>Are there novel signatures in a set of spectra?</a:t>
            </a:r>
          </a:p>
          <a:p>
            <a:pPr lvl="1"/>
            <a:r>
              <a:rPr lang="en-US" sz="2000" dirty="0"/>
              <a:t>Is a given signature present or absent in each of a </a:t>
            </a:r>
            <a:r>
              <a:rPr lang="en-US" sz="2000"/>
              <a:t>set of </a:t>
            </a:r>
            <a:r>
              <a:rPr lang="en-US" sz="2000" dirty="0"/>
              <a:t>spectra?</a:t>
            </a:r>
            <a:endParaRPr lang="en-US" sz="1800" dirty="0"/>
          </a:p>
          <a:p>
            <a:r>
              <a:rPr lang="en-US" sz="2400" dirty="0"/>
              <a:t>“Attribution” of known signatures (blue question above) is not well studied </a:t>
            </a:r>
            <a:endParaRPr lang="en-US" sz="2800" dirty="0"/>
          </a:p>
          <a:p>
            <a:pPr lvl="1"/>
            <a:endParaRPr lang="en-US" sz="2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dirty="0"/>
          </a:p>
        </p:txBody>
      </p:sp>
    </p:spTree>
    <p:extLst>
      <p:ext uri="{BB962C8B-B14F-4D97-AF65-F5344CB8AC3E}">
        <p14:creationId xmlns:p14="http://schemas.microsoft.com/office/powerpoint/2010/main" val="41207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Other important questions in mutational signature analysis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59</a:t>
            </a:fld>
            <a:endParaRPr lang="en-US"/>
          </a:p>
        </p:txBody>
      </p:sp>
    </p:spTree>
    <p:extLst>
      <p:ext uri="{BB962C8B-B14F-4D97-AF65-F5344CB8AC3E}">
        <p14:creationId xmlns:p14="http://schemas.microsoft.com/office/powerpoint/2010/main" val="57096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72515-56AA-4CC9-AE65-21741C52A6FD}"/>
              </a:ext>
            </a:extLst>
          </p:cNvPr>
          <p:cNvSpPr>
            <a:spLocks noGrp="1"/>
          </p:cNvSpPr>
          <p:nvPr>
            <p:ph type="title"/>
          </p:nvPr>
        </p:nvSpPr>
        <p:spPr/>
        <p:txBody>
          <a:bodyPr/>
          <a:lstStyle/>
          <a:p>
            <a:r>
              <a:rPr lang="en-US" dirty="0"/>
              <a:t>Important questions</a:t>
            </a:r>
          </a:p>
        </p:txBody>
      </p:sp>
      <p:sp>
        <p:nvSpPr>
          <p:cNvPr id="5" name="Content Placeholder 4">
            <a:extLst>
              <a:ext uri="{FF2B5EF4-FFF2-40B4-BE49-F238E27FC236}">
                <a16:creationId xmlns:a16="http://schemas.microsoft.com/office/drawing/2014/main" id="{699B20F2-198D-443F-BA64-279422EE09CF}"/>
              </a:ext>
            </a:extLst>
          </p:cNvPr>
          <p:cNvSpPr>
            <a:spLocks noGrp="1"/>
          </p:cNvSpPr>
          <p:nvPr>
            <p:ph idx="1"/>
          </p:nvPr>
        </p:nvSpPr>
        <p:spPr/>
        <p:txBody>
          <a:bodyPr/>
          <a:lstStyle/>
          <a:p>
            <a:r>
              <a:rPr lang="en-US" dirty="0"/>
              <a:t>What signature profiles are present in a large set of mutational spectra? (“Signature Extraction” already discussed)</a:t>
            </a:r>
          </a:p>
          <a:p>
            <a:r>
              <a:rPr lang="en-US" dirty="0"/>
              <a:t>What signatures contributed to a single mutational spectrum? (or a small set of related spectra) – “</a:t>
            </a:r>
            <a:r>
              <a:rPr lang="en-US"/>
              <a:t>Signature Attribution”</a:t>
            </a:r>
            <a:endParaRPr lang="en-US" dirty="0"/>
          </a:p>
          <a:p>
            <a:r>
              <a:rPr lang="en-US" dirty="0"/>
              <a:t>What is the evidence that single signature (or group of signatures) contributed to a spectrum?</a:t>
            </a:r>
          </a:p>
          <a:p>
            <a:r>
              <a:rPr lang="en-US" dirty="0"/>
              <a:t>Is a spectrum adequately explained by the activities of known signatures? I.e., does my spectrum, or a group of related spectra contain a novel signature?</a:t>
            </a:r>
          </a:p>
        </p:txBody>
      </p:sp>
      <p:sp>
        <p:nvSpPr>
          <p:cNvPr id="3" name="Slide Number Placeholder 2">
            <a:extLst>
              <a:ext uri="{FF2B5EF4-FFF2-40B4-BE49-F238E27FC236}">
                <a16:creationId xmlns:a16="http://schemas.microsoft.com/office/drawing/2014/main" id="{49D38770-53D5-44EA-90B1-25111F53B026}"/>
              </a:ext>
            </a:extLst>
          </p:cNvPr>
          <p:cNvSpPr>
            <a:spLocks noGrp="1"/>
          </p:cNvSpPr>
          <p:nvPr>
            <p:ph type="sldNum" sz="quarter" idx="12"/>
          </p:nvPr>
        </p:nvSpPr>
        <p:spPr/>
        <p:txBody>
          <a:bodyPr/>
          <a:lstStyle/>
          <a:p>
            <a:pPr>
              <a:defRPr/>
            </a:pPr>
            <a:fld id="{47EB465D-2B07-4782-9D38-CDF7B0E66DA7}" type="slidenum">
              <a:rPr lang="en-US" smtClean="0"/>
              <a:pPr>
                <a:defRPr/>
              </a:pPr>
              <a:t>60</a:t>
            </a:fld>
            <a:endParaRPr lang="en-US"/>
          </a:p>
        </p:txBody>
      </p:sp>
    </p:spTree>
    <p:extLst>
      <p:ext uri="{BB962C8B-B14F-4D97-AF65-F5344CB8AC3E}">
        <p14:creationId xmlns:p14="http://schemas.microsoft.com/office/powerpoint/2010/main" val="3602644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72515-56AA-4CC9-AE65-21741C52A6FD}"/>
              </a:ext>
            </a:extLst>
          </p:cNvPr>
          <p:cNvSpPr>
            <a:spLocks noGrp="1"/>
          </p:cNvSpPr>
          <p:nvPr>
            <p:ph type="title"/>
          </p:nvPr>
        </p:nvSpPr>
        <p:spPr/>
        <p:txBody>
          <a:bodyPr/>
          <a:lstStyle/>
          <a:p>
            <a:r>
              <a:rPr lang="en-US" dirty="0"/>
              <a:t>Important questions</a:t>
            </a:r>
          </a:p>
        </p:txBody>
      </p:sp>
      <p:sp>
        <p:nvSpPr>
          <p:cNvPr id="5" name="Content Placeholder 4">
            <a:extLst>
              <a:ext uri="{FF2B5EF4-FFF2-40B4-BE49-F238E27FC236}">
                <a16:creationId xmlns:a16="http://schemas.microsoft.com/office/drawing/2014/main" id="{699B20F2-198D-443F-BA64-279422EE09CF}"/>
              </a:ext>
            </a:extLst>
          </p:cNvPr>
          <p:cNvSpPr>
            <a:spLocks noGrp="1"/>
          </p:cNvSpPr>
          <p:nvPr>
            <p:ph idx="1"/>
          </p:nvPr>
        </p:nvSpPr>
        <p:spPr/>
        <p:txBody>
          <a:bodyPr/>
          <a:lstStyle/>
          <a:p>
            <a:r>
              <a:rPr lang="en-US" dirty="0"/>
              <a:t>What signature profiles are present in a large set of mutational spectra? (already discussed)</a:t>
            </a:r>
          </a:p>
          <a:p>
            <a:r>
              <a:rPr lang="en-US" dirty="0"/>
              <a:t>What signatures contributed to a single mutational spectrum? (or a small set of related spectra)</a:t>
            </a:r>
          </a:p>
          <a:p>
            <a:r>
              <a:rPr lang="en-US" dirty="0"/>
              <a:t>What is the evidence that single signature (or group of signatures) contributed to a spectrum?</a:t>
            </a:r>
          </a:p>
          <a:p>
            <a:r>
              <a:rPr lang="en-US" dirty="0"/>
              <a:t>Is a spectrum adequately explained by the activities of known signatures? I.e., does my spectrum, or a group of related spectra contain a novel signature?</a:t>
            </a:r>
          </a:p>
        </p:txBody>
      </p:sp>
      <p:sp>
        <p:nvSpPr>
          <p:cNvPr id="3" name="Slide Number Placeholder 2">
            <a:extLst>
              <a:ext uri="{FF2B5EF4-FFF2-40B4-BE49-F238E27FC236}">
                <a16:creationId xmlns:a16="http://schemas.microsoft.com/office/drawing/2014/main" id="{49D38770-53D5-44EA-90B1-25111F53B026}"/>
              </a:ext>
            </a:extLst>
          </p:cNvPr>
          <p:cNvSpPr>
            <a:spLocks noGrp="1"/>
          </p:cNvSpPr>
          <p:nvPr>
            <p:ph type="sldNum" sz="quarter" idx="12"/>
          </p:nvPr>
        </p:nvSpPr>
        <p:spPr/>
        <p:txBody>
          <a:bodyPr/>
          <a:lstStyle/>
          <a:p>
            <a:pPr>
              <a:defRPr/>
            </a:pPr>
            <a:fld id="{47EB465D-2B07-4782-9D38-CDF7B0E66DA7}" type="slidenum">
              <a:rPr lang="en-US" smtClean="0"/>
              <a:pPr>
                <a:defRPr/>
              </a:pPr>
              <a:t>61</a:t>
            </a:fld>
            <a:endParaRPr lang="en-US"/>
          </a:p>
        </p:txBody>
      </p:sp>
      <p:sp>
        <p:nvSpPr>
          <p:cNvPr id="2" name="Arrow: Right 1">
            <a:extLst>
              <a:ext uri="{FF2B5EF4-FFF2-40B4-BE49-F238E27FC236}">
                <a16:creationId xmlns:a16="http://schemas.microsoft.com/office/drawing/2014/main" id="{BC7134DC-37E6-4CAC-BC31-9F1DAB8608FD}"/>
              </a:ext>
            </a:extLst>
          </p:cNvPr>
          <p:cNvSpPr/>
          <p:nvPr/>
        </p:nvSpPr>
        <p:spPr>
          <a:xfrm>
            <a:off x="0" y="2667000"/>
            <a:ext cx="1066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FE46CD-EDF0-48B9-99D7-A1AEFAF6993A}"/>
              </a:ext>
            </a:extLst>
          </p:cNvPr>
          <p:cNvSpPr/>
          <p:nvPr/>
        </p:nvSpPr>
        <p:spPr>
          <a:xfrm>
            <a:off x="152400" y="1524000"/>
            <a:ext cx="11506200" cy="10668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A4AFE5-63CF-41E6-B145-3D9277A818F1}"/>
              </a:ext>
            </a:extLst>
          </p:cNvPr>
          <p:cNvSpPr/>
          <p:nvPr/>
        </p:nvSpPr>
        <p:spPr>
          <a:xfrm>
            <a:off x="76200" y="3810000"/>
            <a:ext cx="11506200" cy="27432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180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609600" y="274638"/>
            <a:ext cx="4724400" cy="3916362"/>
          </a:xfrm>
        </p:spPr>
        <p:txBody>
          <a:bodyPr/>
          <a:lstStyle/>
          <a:p>
            <a:pPr algn="l"/>
            <a:r>
              <a:rPr lang="en-US" sz="3200" dirty="0"/>
              <a:t>Simply optimize coefficients of each signature to minimize reconstruction error (45 signatures assigned)</a:t>
            </a:r>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62</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5029199" y="76200"/>
            <a:ext cx="7088371" cy="6096000"/>
          </a:xfrm>
          <a:prstGeom prst="rect">
            <a:avLst/>
          </a:prstGeom>
        </p:spPr>
      </p:pic>
    </p:spTree>
    <p:extLst>
      <p:ext uri="{BB962C8B-B14F-4D97-AF65-F5344CB8AC3E}">
        <p14:creationId xmlns:p14="http://schemas.microsoft.com/office/powerpoint/2010/main" val="3051522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3600" dirty="0"/>
              <a:t>Impose some sparsity by requiring minimum number of mutations (30 signatures assigned)</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63</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124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770028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Summary and next steps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64</a:t>
            </a:fld>
            <a:endParaRPr lang="en-US"/>
          </a:p>
        </p:txBody>
      </p:sp>
    </p:spTree>
    <p:extLst>
      <p:ext uri="{BB962C8B-B14F-4D97-AF65-F5344CB8AC3E}">
        <p14:creationId xmlns:p14="http://schemas.microsoft.com/office/powerpoint/2010/main" val="1605638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6934200" cy="457200"/>
          </a:xfrm>
        </p:spPr>
        <p:txBody>
          <a:bodyPr>
            <a:normAutofit fontScale="90000"/>
          </a:bodyPr>
          <a:lstStyle/>
          <a:p>
            <a:pPr algn="l"/>
            <a:r>
              <a:rPr lang="en-US" dirty="0"/>
              <a:t>Acknowledgements</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65</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53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66</a:t>
            </a:fld>
            <a:endParaRPr lang="en-US"/>
          </a:p>
        </p:txBody>
      </p:sp>
      <p:sp>
        <p:nvSpPr>
          <p:cNvPr id="3" name="TextBox 2"/>
          <p:cNvSpPr txBox="1"/>
          <p:nvPr/>
        </p:nvSpPr>
        <p:spPr>
          <a:xfrm>
            <a:off x="4343400" y="3429000"/>
            <a:ext cx="3124200" cy="830997"/>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a:t>
            </a:r>
          </a:p>
        </p:txBody>
      </p:sp>
      <p:sp>
        <p:nvSpPr>
          <p:cNvPr id="4" name="TextBox 3"/>
          <p:cNvSpPr txBox="1"/>
          <p:nvPr/>
        </p:nvSpPr>
        <p:spPr>
          <a:xfrm>
            <a:off x="2057400" y="5257800"/>
            <a:ext cx="7725000" cy="461665"/>
          </a:xfrm>
          <a:prstGeom prst="rect">
            <a:avLst/>
          </a:prstGeom>
          <a:noFill/>
        </p:spPr>
        <p:txBody>
          <a:bodyPr wrap="none" rtlCol="0">
            <a:spAutoFit/>
          </a:bodyPr>
          <a:lstStyle/>
          <a:p>
            <a:r>
              <a:rPr lang="en-US" sz="2400" dirty="0"/>
              <a:t>Main Taiwan HCC paper: </a:t>
            </a:r>
            <a:r>
              <a:rPr lang="en-US" sz="2400" b="1" dirty="0"/>
              <a:t>https://tinyurl.com/aa-liver-cancer</a:t>
            </a:r>
            <a:endParaRPr lang="en-US" sz="2400" dirty="0"/>
          </a:p>
        </p:txBody>
      </p:sp>
      <p:sp>
        <p:nvSpPr>
          <p:cNvPr id="5" name="Rectangle 4"/>
          <p:cNvSpPr/>
          <p:nvPr/>
        </p:nvSpPr>
        <p:spPr>
          <a:xfrm>
            <a:off x="2057400" y="7620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AA exposure is widespread in East Asia and causes liver cancer</a:t>
            </a:r>
          </a:p>
          <a:p>
            <a:pPr algn="ctr"/>
            <a:endParaRPr lang="en-US" sz="3600" dirty="0"/>
          </a:p>
          <a:p>
            <a:pPr algn="ctr"/>
            <a:r>
              <a:rPr lang="en-US" sz="3600" dirty="0"/>
              <a:t>More research is needed!</a:t>
            </a:r>
          </a:p>
        </p:txBody>
      </p:sp>
      <p:sp>
        <p:nvSpPr>
          <p:cNvPr id="6" name="Rectangle 5"/>
          <p:cNvSpPr/>
          <p:nvPr/>
        </p:nvSpPr>
        <p:spPr>
          <a:xfrm>
            <a:off x="4343400" y="46482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433785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10972800" cy="1143000"/>
          </a:xfrm>
        </p:spPr>
        <p:txBody>
          <a:bodyPr/>
          <a:lstStyle/>
          <a:p>
            <a:r>
              <a:rPr lang="en-US" dirty="0"/>
              <a:t>The </a:t>
            </a:r>
            <a:r>
              <a:rPr lang="en-US"/>
              <a:t>remainder are </a:t>
            </a:r>
            <a:r>
              <a:rPr lang="en-US" dirty="0"/>
              <a:t>“backup slides”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67</a:t>
            </a:fld>
            <a:endParaRPr lang="en-US"/>
          </a:p>
        </p:txBody>
      </p:sp>
    </p:spTree>
    <p:extLst>
      <p:ext uri="{BB962C8B-B14F-4D97-AF65-F5344CB8AC3E}">
        <p14:creationId xmlns:p14="http://schemas.microsoft.com/office/powerpoint/2010/main" val="2873201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err="1"/>
              <a:t>DBPDE</a:t>
            </a:r>
            <a:r>
              <a:rPr lang="en-US" sz="4000" dirty="0"/>
              <a:t> signature is slightly different</a:t>
            </a:r>
            <a:br>
              <a:rPr lang="en-US" sz="4000" dirty="0"/>
            </a:br>
            <a:r>
              <a:rPr lang="en-US" sz="2400" dirty="0"/>
              <a:t>(</a:t>
            </a:r>
            <a:r>
              <a:rPr lang="en-US" sz="2400" dirty="0" err="1"/>
              <a:t>Dibenzo</a:t>
            </a:r>
            <a:r>
              <a:rPr lang="en-US" sz="2400" dirty="0"/>
              <a:t>(</a:t>
            </a:r>
            <a:r>
              <a:rPr lang="en-US" sz="2400" dirty="0" err="1"/>
              <a:t>a,l</a:t>
            </a:r>
            <a:r>
              <a:rPr lang="en-US" sz="2400" dirty="0"/>
              <a:t>)pyrene-11,12-</a:t>
            </a:r>
            <a:r>
              <a:rPr lang="en-US" sz="2400" dirty="0" err="1"/>
              <a:t>dihydrodiol</a:t>
            </a:r>
            <a:r>
              <a:rPr lang="en-US" sz="2400" dirty="0"/>
              <a:t>-13,14-epoxide, anti-(+/-)-,</a:t>
            </a:r>
            <a:br>
              <a:rPr lang="en-US" sz="2400" dirty="0"/>
            </a:br>
            <a:r>
              <a:rPr lang="en-US" sz="2400" dirty="0"/>
              <a:t> CAS 153926-04-6 )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68</a:t>
            </a:fld>
            <a:endParaRPr lang="en-US"/>
          </a:p>
        </p:txBody>
      </p:sp>
      <p:pic>
        <p:nvPicPr>
          <p:cNvPr id="4" name="Picture 3"/>
          <p:cNvPicPr>
            <a:picLocks noChangeAspect="1"/>
          </p:cNvPicPr>
          <p:nvPr/>
        </p:nvPicPr>
        <p:blipFill rotWithShape="1">
          <a:blip r:embed="rId2"/>
          <a:srcRect l="19251" t="14012" r="6635" b="60381"/>
          <a:stretch/>
        </p:blipFill>
        <p:spPr>
          <a:xfrm>
            <a:off x="914400" y="2590800"/>
            <a:ext cx="4267200" cy="2989385"/>
          </a:xfrm>
          <a:prstGeom prst="rect">
            <a:avLst/>
          </a:prstGeom>
        </p:spPr>
      </p:pic>
      <p:pic>
        <p:nvPicPr>
          <p:cNvPr id="5" name="Picture 4"/>
          <p:cNvPicPr>
            <a:picLocks noChangeAspect="1"/>
          </p:cNvPicPr>
          <p:nvPr/>
        </p:nvPicPr>
        <p:blipFill rotWithShape="1">
          <a:blip r:embed="rId2"/>
          <a:srcRect l="19047" t="70547" r="6839" b="6601"/>
          <a:stretch/>
        </p:blipFill>
        <p:spPr>
          <a:xfrm>
            <a:off x="6858000" y="2514600"/>
            <a:ext cx="4267200" cy="2667726"/>
          </a:xfrm>
          <a:prstGeom prst="rect">
            <a:avLst/>
          </a:prstGeom>
        </p:spPr>
      </p:pic>
      <p:sp>
        <p:nvSpPr>
          <p:cNvPr id="6" name="Down Arrow 5"/>
          <p:cNvSpPr/>
          <p:nvPr/>
        </p:nvSpPr>
        <p:spPr>
          <a:xfrm flipV="1">
            <a:off x="12954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flipV="1">
            <a:off x="73152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1752600"/>
            <a:ext cx="4648200" cy="707886"/>
          </a:xfrm>
          <a:prstGeom prst="rect">
            <a:avLst/>
          </a:prstGeom>
          <a:noFill/>
        </p:spPr>
        <p:txBody>
          <a:bodyPr wrap="square" rtlCol="0">
            <a:spAutoFit/>
          </a:bodyPr>
          <a:lstStyle/>
          <a:p>
            <a:pPr algn="ctr"/>
            <a:r>
              <a:rPr lang="en-US" sz="2000" dirty="0"/>
              <a:t>Clustered by Euclidian distance of all single base substituitons  in trinucleotide context</a:t>
            </a:r>
          </a:p>
        </p:txBody>
      </p:sp>
      <p:sp>
        <p:nvSpPr>
          <p:cNvPr id="9" name="TextBox 8"/>
          <p:cNvSpPr txBox="1"/>
          <p:nvPr/>
        </p:nvSpPr>
        <p:spPr>
          <a:xfrm>
            <a:off x="6858000" y="1676400"/>
            <a:ext cx="4419600" cy="707886"/>
          </a:xfrm>
          <a:prstGeom prst="rect">
            <a:avLst/>
          </a:prstGeom>
          <a:noFill/>
        </p:spPr>
        <p:txBody>
          <a:bodyPr wrap="square" rtlCol="0">
            <a:spAutoFit/>
          </a:bodyPr>
          <a:lstStyle/>
          <a:p>
            <a:pPr algn="ctr"/>
            <a:r>
              <a:rPr lang="en-US" sz="2000" dirty="0"/>
              <a:t>Clustered by Euclidian distance of A:T &gt; T:A substituitons in trinucleotide context</a:t>
            </a:r>
          </a:p>
        </p:txBody>
      </p:sp>
    </p:spTree>
    <p:extLst>
      <p:ext uri="{BB962C8B-B14F-4D97-AF65-F5344CB8AC3E}">
        <p14:creationId xmlns:p14="http://schemas.microsoft.com/office/powerpoint/2010/main" val="1893529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69</a:t>
            </a:fld>
            <a:endParaRPr lang="en-US"/>
          </a:p>
        </p:txBody>
      </p:sp>
      <p:graphicFrame>
        <p:nvGraphicFramePr>
          <p:cNvPr id="4" name="Table 3"/>
          <p:cNvGraphicFramePr>
            <a:graphicFrameLocks noGrp="1"/>
          </p:cNvGraphicFramePr>
          <p:nvPr/>
        </p:nvGraphicFramePr>
        <p:xfrm>
          <a:off x="304800" y="152400"/>
          <a:ext cx="11658600" cy="6476999"/>
        </p:xfrm>
        <a:graphic>
          <a:graphicData uri="http://schemas.openxmlformats.org/drawingml/2006/table">
            <a:tbl>
              <a:tblPr>
                <a:tableStyleId>{5C22544A-7EE6-4342-B048-85BDC9FD1C3A}</a:tableStyleId>
              </a:tblPr>
              <a:tblGrid>
                <a:gridCol w="951722">
                  <a:extLst>
                    <a:ext uri="{9D8B030D-6E8A-4147-A177-3AD203B41FA5}">
                      <a16:colId xmlns:a16="http://schemas.microsoft.com/office/drawing/2014/main" val="20000"/>
                    </a:ext>
                  </a:extLst>
                </a:gridCol>
                <a:gridCol w="1461573">
                  <a:extLst>
                    <a:ext uri="{9D8B030D-6E8A-4147-A177-3AD203B41FA5}">
                      <a16:colId xmlns:a16="http://schemas.microsoft.com/office/drawing/2014/main" val="20001"/>
                    </a:ext>
                  </a:extLst>
                </a:gridCol>
                <a:gridCol w="1410591">
                  <a:extLst>
                    <a:ext uri="{9D8B030D-6E8A-4147-A177-3AD203B41FA5}">
                      <a16:colId xmlns:a16="http://schemas.microsoft.com/office/drawing/2014/main" val="20002"/>
                    </a:ext>
                  </a:extLst>
                </a:gridCol>
                <a:gridCol w="6322155">
                  <a:extLst>
                    <a:ext uri="{9D8B030D-6E8A-4147-A177-3AD203B41FA5}">
                      <a16:colId xmlns:a16="http://schemas.microsoft.com/office/drawing/2014/main" val="20003"/>
                    </a:ext>
                  </a:extLst>
                </a:gridCol>
                <a:gridCol w="1512559">
                  <a:extLst>
                    <a:ext uri="{9D8B030D-6E8A-4147-A177-3AD203B41FA5}">
                      <a16:colId xmlns:a16="http://schemas.microsoft.com/office/drawing/2014/main" val="20004"/>
                    </a:ext>
                  </a:extLst>
                </a:gridCol>
              </a:tblGrid>
              <a:tr h="374829">
                <a:tc gridSpan="5">
                  <a:txBody>
                    <a:bodyPr/>
                    <a:lstStyle/>
                    <a:p>
                      <a:pPr algn="l" fontAlgn="ctr"/>
                      <a:r>
                        <a:rPr lang="en-US" sz="1600" u="none" strike="noStrike" dirty="0">
                          <a:effectLst/>
                        </a:rPr>
                        <a:t>Table S6. Drivers identified by </a:t>
                      </a:r>
                      <a:r>
                        <a:rPr lang="en-US" sz="1600" u="none" strike="noStrike" dirty="0" err="1">
                          <a:effectLst/>
                        </a:rPr>
                        <a:t>MutSigCV</a:t>
                      </a:r>
                      <a:r>
                        <a:rPr lang="en-US" sz="1600" u="none" strike="noStrike" dirty="0">
                          <a:effectLst/>
                        </a:rPr>
                        <a:t> or 20/20+ in 98 Taiwan HCCs.</a:t>
                      </a:r>
                      <a:endParaRPr lang="en-US" sz="1600" b="1" i="0" u="none" strike="noStrike" dirty="0">
                        <a:solidFill>
                          <a:srgbClr val="000000"/>
                        </a:solidFill>
                        <a:effectLst/>
                        <a:latin typeface="Times New Roman" panose="02020603050405020304" pitchFamily="18" charset="0"/>
                      </a:endParaRPr>
                    </a:p>
                  </a:txBody>
                  <a:tcPr marL="4554" marR="4554" marT="455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3933">
                <a:tc>
                  <a:txBody>
                    <a:bodyPr/>
                    <a:lstStyle/>
                    <a:p>
                      <a:pPr algn="ctr" fontAlgn="ctr"/>
                      <a:r>
                        <a:rPr lang="en-US" sz="1600" u="none" strike="noStrike">
                          <a:effectLst/>
                        </a:rPr>
                        <a:t>Gene</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Proportion of Taiwan HCCs with mutation</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Classification in Cancer Gene Census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Notes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Proportion with mutations in T</a:t>
                      </a:r>
                      <a:r>
                        <a:rPr lang="en-US" sz="1600" u="none" strike="noStrike" baseline="0" dirty="0">
                          <a:effectLst/>
                        </a:rPr>
                        <a:t>CGA 2017</a:t>
                      </a:r>
                      <a:endParaRPr lang="en-US" sz="1600" b="1"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1"/>
                  </a:ext>
                </a:extLst>
              </a:tr>
              <a:tr h="425768">
                <a:tc>
                  <a:txBody>
                    <a:bodyPr/>
                    <a:lstStyle/>
                    <a:p>
                      <a:pPr algn="ctr" fontAlgn="ctr"/>
                      <a:r>
                        <a:rPr lang="en-US" sz="1600" u="none" strike="noStrike">
                          <a:effectLst/>
                        </a:rPr>
                        <a:t>TP53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0.54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0.31</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2"/>
                  </a:ext>
                </a:extLst>
              </a:tr>
              <a:tr h="357341">
                <a:tc>
                  <a:txBody>
                    <a:bodyPr/>
                    <a:lstStyle/>
                    <a:p>
                      <a:pPr algn="ctr" fontAlgn="ctr"/>
                      <a:r>
                        <a:rPr lang="en-US" sz="1600" u="none" strike="noStrike" dirty="0" err="1">
                          <a:effectLst/>
                        </a:rPr>
                        <a:t>CTNNB1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oncogene</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0.27</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3"/>
                  </a:ext>
                </a:extLst>
              </a:tr>
              <a:tr h="524608">
                <a:tc>
                  <a:txBody>
                    <a:bodyPr/>
                    <a:lstStyle/>
                    <a:p>
                      <a:pPr algn="ctr" fontAlgn="ctr"/>
                      <a:r>
                        <a:rPr lang="en-US" sz="1600" u="none" strike="noStrike" dirty="0">
                          <a:effectLst/>
                        </a:rPr>
                        <a:t>ALB</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b="0" i="0" u="none" strike="noStrike" dirty="0">
                          <a:solidFill>
                            <a:schemeClr val="dk1"/>
                          </a:solidFill>
                          <a:effectLst/>
                          <a:latin typeface="+mn-lt"/>
                        </a:rPr>
                        <a:t>Commonly</a:t>
                      </a:r>
                      <a:r>
                        <a:rPr lang="en-US" sz="1600" b="0" i="0" u="none" strike="noStrike" baseline="0" dirty="0">
                          <a:solidFill>
                            <a:schemeClr val="dk1"/>
                          </a:solidFill>
                          <a:effectLst/>
                          <a:latin typeface="+mn-lt"/>
                        </a:rPr>
                        <a:t> mutated in HCC, status as driver controversial</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0.13</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4"/>
                  </a:ext>
                </a:extLst>
              </a:tr>
              <a:tr h="364944">
                <a:tc>
                  <a:txBody>
                    <a:bodyPr/>
                    <a:lstStyle/>
                    <a:p>
                      <a:pPr algn="ctr" fontAlgn="ctr"/>
                      <a:r>
                        <a:rPr lang="en-US" sz="1600" u="none" strike="noStrike" dirty="0" err="1">
                          <a:effectLst/>
                        </a:rPr>
                        <a:t>AXIN1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0.17</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0.08</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5"/>
                  </a:ext>
                </a:extLst>
              </a:tr>
              <a:tr h="853818">
                <a:tc>
                  <a:txBody>
                    <a:bodyPr/>
                    <a:lstStyle/>
                    <a:p>
                      <a:pPr algn="ctr" fontAlgn="ctr"/>
                      <a:r>
                        <a:rPr lang="en-US" sz="1600" u="none" strike="noStrike" dirty="0" err="1">
                          <a:effectLst/>
                        </a:rPr>
                        <a:t>DOCK8</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Not expressed in liver or liver cancer (http://www.proteinatlas.org/ENSG00000107099-DOCK8/cancer); not observed in any other HCC genomic study</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6"/>
                  </a:ext>
                </a:extLst>
              </a:tr>
              <a:tr h="387754">
                <a:tc>
                  <a:txBody>
                    <a:bodyPr/>
                    <a:lstStyle/>
                    <a:p>
                      <a:pPr algn="ctr" fontAlgn="ctr"/>
                      <a:r>
                        <a:rPr lang="en-US" sz="1600" u="none" strike="noStrike">
                          <a:effectLst/>
                        </a:rPr>
                        <a:t>BRD7</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a:t>
                      </a:r>
                      <a:r>
                        <a:rPr lang="en-US" sz="1600" u="none" strike="noStrike" dirty="0" err="1">
                          <a:effectLst/>
                        </a:rPr>
                        <a:t>Totoki</a:t>
                      </a:r>
                      <a:r>
                        <a:rPr lang="en-US" sz="1600" u="none" strike="noStrike" dirty="0">
                          <a:effectLst/>
                        </a:rPr>
                        <a:t> et al.,</a:t>
                      </a:r>
                      <a:r>
                        <a:rPr lang="en-US" sz="1600" u="none" strike="noStrike" baseline="0" dirty="0">
                          <a:effectLst/>
                        </a:rPr>
                        <a:t> 2014 </a:t>
                      </a:r>
                      <a:r>
                        <a:rPr lang="en-US" sz="1600" u="none" strike="noStrike" dirty="0">
                          <a:effectLst/>
                        </a:rPr>
                        <a:t>, Fujimoto</a:t>
                      </a:r>
                      <a:r>
                        <a:rPr lang="en-US" sz="1600" u="none" strike="noStrike" baseline="0" dirty="0">
                          <a:effectLst/>
                        </a:rPr>
                        <a:t> et al., 2016</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7"/>
                  </a:ext>
                </a:extLst>
              </a:tr>
              <a:tr h="357341">
                <a:tc>
                  <a:txBody>
                    <a:bodyPr/>
                    <a:lstStyle/>
                    <a:p>
                      <a:pPr algn="ctr" fontAlgn="ctr"/>
                      <a:r>
                        <a:rPr lang="en-US" sz="1600" u="none" strike="noStrike">
                          <a:effectLst/>
                        </a:rPr>
                        <a:t>ARID2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0.05</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8"/>
                  </a:ext>
                </a:extLst>
              </a:tr>
              <a:tr h="342134">
                <a:tc>
                  <a:txBody>
                    <a:bodyPr/>
                    <a:lstStyle/>
                    <a:p>
                      <a:pPr algn="ctr" fontAlgn="ctr"/>
                      <a:r>
                        <a:rPr lang="en-US" sz="1600" u="none" strike="noStrike">
                          <a:effectLst/>
                        </a:rPr>
                        <a:t>RPS6KA3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0.08</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9"/>
                  </a:ext>
                </a:extLst>
              </a:tr>
              <a:tr h="364944">
                <a:tc>
                  <a:txBody>
                    <a:bodyPr/>
                    <a:lstStyle/>
                    <a:p>
                      <a:pPr algn="ctr" fontAlgn="ctr"/>
                      <a:r>
                        <a:rPr lang="en-US" sz="1600" u="none" strike="noStrike">
                          <a:effectLst/>
                        </a:rPr>
                        <a:t>IRF2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Reported as an HCC TSG in </a:t>
                      </a:r>
                      <a:r>
                        <a:rPr lang="en-US" sz="1600" u="none" strike="noStrike" dirty="0" err="1">
                          <a:effectLst/>
                        </a:rPr>
                        <a:t>Guichard</a:t>
                      </a:r>
                      <a:r>
                        <a:rPr lang="en-US" sz="1600" u="none" strike="noStrike" baseline="0" dirty="0">
                          <a:effectLst/>
                        </a:rPr>
                        <a:t> et al., 2012</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0"/>
                  </a:ext>
                </a:extLst>
              </a:tr>
              <a:tr h="534491">
                <a:tc>
                  <a:txBody>
                    <a:bodyPr/>
                    <a:lstStyle/>
                    <a:p>
                      <a:pPr algn="ctr" fontAlgn="ctr"/>
                      <a:r>
                        <a:rPr lang="en-US" sz="1600" u="none" strike="noStrike">
                          <a:effectLst/>
                        </a:rPr>
                        <a:t>RAG1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Activation of immunoglobulin V-D-J recombination.; not likely to have a role in hepatocytes or liver cancer</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1"/>
                  </a:ext>
                </a:extLst>
              </a:tr>
              <a:tr h="342134">
                <a:tc>
                  <a:txBody>
                    <a:bodyPr/>
                    <a:lstStyle/>
                    <a:p>
                      <a:pPr algn="ctr" fontAlgn="ctr"/>
                      <a:r>
                        <a:rPr lang="en-US" sz="1600" u="none" strike="noStrike">
                          <a:effectLst/>
                        </a:rPr>
                        <a:t>RB1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2"/>
                  </a:ext>
                </a:extLst>
              </a:tr>
              <a:tr h="402960">
                <a:tc>
                  <a:txBody>
                    <a:bodyPr/>
                    <a:lstStyle/>
                    <a:p>
                      <a:pPr algn="ctr" fontAlgn="ctr"/>
                      <a:r>
                        <a:rPr lang="en-US" sz="1600" u="none" strike="noStrike" dirty="0" err="1">
                          <a:effectLst/>
                        </a:rPr>
                        <a:t>PBRM1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0.05</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multiple other HCC genomic studies</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1095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70</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753600" cy="1143000"/>
          </a:xfrm>
        </p:spPr>
        <p:txBody>
          <a:bodyPr/>
          <a:lstStyle/>
          <a:p>
            <a:pPr algn="l"/>
            <a:r>
              <a:rPr lang="en-US" sz="3200" dirty="0"/>
              <a:t>Proposed AAI metabolism, from </a:t>
            </a:r>
            <a:r>
              <a:rPr lang="en-US" sz="3200" dirty="0" err="1"/>
              <a:t>Viktoriya</a:t>
            </a:r>
            <a:r>
              <a:rPr lang="en-US" sz="3200" dirty="0"/>
              <a:t> </a:t>
            </a:r>
            <a:r>
              <a:rPr lang="en-US" sz="3200" dirty="0" err="1"/>
              <a:t>Sidorenko</a:t>
            </a:r>
            <a:r>
              <a:rPr lang="en-US" sz="3200" dirty="0"/>
              <a:t> slide deck “Liver-kidney organs-on-a-chip reveal distant site for </a:t>
            </a:r>
            <a:r>
              <a:rPr lang="en-US" sz="3200" dirty="0" err="1"/>
              <a:t>bioactivation</a:t>
            </a:r>
            <a:r>
              <a:rPr lang="en-US" sz="3200" dirty="0"/>
              <a:t> of human carcinogen”</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71</a:t>
            </a:fld>
            <a:endParaRPr lang="en-US"/>
          </a:p>
        </p:txBody>
      </p:sp>
      <p:pic>
        <p:nvPicPr>
          <p:cNvPr id="4" name="Picture 3"/>
          <p:cNvPicPr>
            <a:picLocks noChangeAspect="1"/>
          </p:cNvPicPr>
          <p:nvPr/>
        </p:nvPicPr>
        <p:blipFill rotWithShape="1">
          <a:blip r:embed="rId2"/>
          <a:srcRect l="14441" t="15055" r="11631" b="10394"/>
          <a:stretch/>
        </p:blipFill>
        <p:spPr>
          <a:xfrm>
            <a:off x="2590800" y="1600200"/>
            <a:ext cx="6725265" cy="5112775"/>
          </a:xfrm>
          <a:prstGeom prst="rect">
            <a:avLst/>
          </a:prstGeom>
        </p:spPr>
      </p:pic>
    </p:spTree>
    <p:extLst>
      <p:ext uri="{BB962C8B-B14F-4D97-AF65-F5344CB8AC3E}">
        <p14:creationId xmlns:p14="http://schemas.microsoft.com/office/powerpoint/2010/main" val="2577216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609600" y="228600"/>
            <a:ext cx="10972800" cy="792162"/>
          </a:xfrm>
        </p:spPr>
        <p:txBody>
          <a:bodyPr/>
          <a:lstStyle/>
          <a:p>
            <a:r>
              <a:rPr lang="en-US" dirty="0"/>
              <a:t>Conceptual context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2971801" y="2097108"/>
            <a:ext cx="3871253" cy="584775"/>
          </a:xfrm>
          <a:prstGeom prst="rect">
            <a:avLst/>
          </a:prstGeom>
          <a:noFill/>
        </p:spPr>
        <p:txBody>
          <a:bodyPr wrap="none" rtlCol="0">
            <a:spAutoFit/>
          </a:bodyPr>
          <a:lstStyle/>
          <a:p>
            <a:pPr algn="ctr"/>
            <a:r>
              <a:rPr lang="en-US" sz="3200" dirty="0"/>
              <a:t>Mutational Signatures</a:t>
            </a:r>
          </a:p>
        </p:txBody>
      </p:sp>
      <p:grpSp>
        <p:nvGrpSpPr>
          <p:cNvPr id="21" name="Group 20"/>
          <p:cNvGrpSpPr/>
          <p:nvPr/>
        </p:nvGrpSpPr>
        <p:grpSpPr>
          <a:xfrm>
            <a:off x="1562100" y="1143001"/>
            <a:ext cx="3048000" cy="1045547"/>
            <a:chOff x="38100" y="1143000"/>
            <a:chExt cx="3048000" cy="1045547"/>
          </a:xfrm>
        </p:grpSpPr>
        <p:sp>
          <p:nvSpPr>
            <p:cNvPr id="6" name="TextBox 5"/>
            <p:cNvSpPr txBox="1"/>
            <p:nvPr/>
          </p:nvSpPr>
          <p:spPr>
            <a:xfrm>
              <a:off x="38100" y="1143000"/>
              <a:ext cx="3048000" cy="830997"/>
            </a:xfrm>
            <a:prstGeom prst="rect">
              <a:avLst/>
            </a:prstGeom>
            <a:noFill/>
          </p:spPr>
          <p:txBody>
            <a:bodyPr wrap="square" rtlCol="0">
              <a:spAutoFit/>
            </a:bodyPr>
            <a:lstStyle/>
            <a:p>
              <a:pPr algn="ctr"/>
              <a:r>
                <a:rPr lang="en-US" sz="2400" dirty="0"/>
                <a:t>Statistical and computational analysis</a:t>
              </a:r>
            </a:p>
          </p:txBody>
        </p:sp>
        <p:cxnSp>
          <p:nvCxnSpPr>
            <p:cNvPr id="15" name="Straight Arrow Connector 14"/>
            <p:cNvCxnSpPr/>
            <p:nvPr/>
          </p:nvCxnSpPr>
          <p:spPr>
            <a:xfrm>
              <a:off x="154305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800600" y="1143001"/>
            <a:ext cx="4343400" cy="1045547"/>
            <a:chOff x="3276600" y="1143000"/>
            <a:chExt cx="4343400" cy="1045547"/>
          </a:xfrm>
        </p:grpSpPr>
        <p:sp>
          <p:nvSpPr>
            <p:cNvPr id="7" name="TextBox 6"/>
            <p:cNvSpPr txBox="1"/>
            <p:nvPr/>
          </p:nvSpPr>
          <p:spPr>
            <a:xfrm>
              <a:off x="3276600" y="1143000"/>
              <a:ext cx="4343400" cy="830997"/>
            </a:xfrm>
            <a:prstGeom prst="rect">
              <a:avLst/>
            </a:prstGeom>
            <a:noFill/>
          </p:spPr>
          <p:txBody>
            <a:bodyPr wrap="square" rtlCol="0">
              <a:spAutoFit/>
            </a:bodyPr>
            <a:lstStyle/>
            <a:p>
              <a:pPr algn="ctr"/>
              <a:r>
                <a:rPr lang="en-US" sz="2400" dirty="0"/>
                <a:t>Experimental study of causes of mutational signatures</a:t>
              </a:r>
            </a:p>
          </p:txBody>
        </p:sp>
        <p:cxnSp>
          <p:nvCxnSpPr>
            <p:cNvPr id="17" name="Straight Arrow Connector 16"/>
            <p:cNvCxnSpPr/>
            <p:nvPr/>
          </p:nvCxnSpPr>
          <p:spPr>
            <a:xfrm flipH="1">
              <a:off x="487680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524000" y="2630507"/>
            <a:ext cx="3124200" cy="1143000"/>
            <a:chOff x="0" y="2630507"/>
            <a:chExt cx="3124200" cy="1143000"/>
          </a:xfrm>
        </p:grpSpPr>
        <p:sp>
          <p:nvSpPr>
            <p:cNvPr id="8" name="TextBox 7"/>
            <p:cNvSpPr txBox="1"/>
            <p:nvPr/>
          </p:nvSpPr>
          <p:spPr>
            <a:xfrm>
              <a:off x="0" y="2942510"/>
              <a:ext cx="3124200" cy="830997"/>
            </a:xfrm>
            <a:prstGeom prst="rect">
              <a:avLst/>
            </a:prstGeom>
            <a:noFill/>
          </p:spPr>
          <p:txBody>
            <a:bodyPr wrap="square" rtlCol="0">
              <a:spAutoFit/>
            </a:bodyPr>
            <a:lstStyle/>
            <a:p>
              <a:pPr algn="ctr"/>
              <a:r>
                <a:rPr lang="en-US" sz="2400" dirty="0"/>
                <a:t>Molecular cancer epidemiology</a:t>
              </a:r>
            </a:p>
          </p:txBody>
        </p:sp>
        <p:cxnSp>
          <p:nvCxnSpPr>
            <p:cNvPr id="18" name="Straight Arrow Connector 17"/>
            <p:cNvCxnSpPr/>
            <p:nvPr/>
          </p:nvCxnSpPr>
          <p:spPr>
            <a:xfrm flipH="1">
              <a:off x="154305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410200" y="2630507"/>
            <a:ext cx="2514600" cy="1066800"/>
            <a:chOff x="3886200" y="2630507"/>
            <a:chExt cx="2514600" cy="1066800"/>
          </a:xfrm>
        </p:grpSpPr>
        <p:sp>
          <p:nvSpPr>
            <p:cNvPr id="10" name="TextBox 9"/>
            <p:cNvSpPr txBox="1"/>
            <p:nvPr/>
          </p:nvSpPr>
          <p:spPr>
            <a:xfrm>
              <a:off x="3886200" y="2866310"/>
              <a:ext cx="2514600" cy="830997"/>
            </a:xfrm>
            <a:prstGeom prst="rect">
              <a:avLst/>
            </a:prstGeom>
            <a:noFill/>
          </p:spPr>
          <p:txBody>
            <a:bodyPr wrap="square" rtlCol="0">
              <a:spAutoFit/>
            </a:bodyPr>
            <a:lstStyle/>
            <a:p>
              <a:pPr algn="ctr"/>
              <a:r>
                <a:rPr lang="en-US" sz="2400" dirty="0"/>
                <a:t>How do mutations cause cancer?</a:t>
              </a:r>
            </a:p>
          </p:txBody>
        </p:sp>
        <p:cxnSp>
          <p:nvCxnSpPr>
            <p:cNvPr id="19" name="Straight Arrow Connector 18"/>
            <p:cNvCxnSpPr/>
            <p:nvPr/>
          </p:nvCxnSpPr>
          <p:spPr>
            <a:xfrm>
              <a:off x="487680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191000" y="3773508"/>
            <a:ext cx="4953000" cy="1059597"/>
            <a:chOff x="2667000" y="3773507"/>
            <a:chExt cx="4953000" cy="1059597"/>
          </a:xfrm>
        </p:grpSpPr>
        <p:sp>
          <p:nvSpPr>
            <p:cNvPr id="11" name="TextBox 10"/>
            <p:cNvSpPr txBox="1"/>
            <p:nvPr/>
          </p:nvSpPr>
          <p:spPr>
            <a:xfrm>
              <a:off x="2667000" y="4002107"/>
              <a:ext cx="4953000" cy="830997"/>
            </a:xfrm>
            <a:prstGeom prst="rect">
              <a:avLst/>
            </a:prstGeom>
            <a:noFill/>
          </p:spPr>
          <p:txBody>
            <a:bodyPr wrap="square" rtlCol="0">
              <a:spAutoFit/>
            </a:bodyPr>
            <a:lstStyle/>
            <a:p>
              <a:pPr algn="ctr"/>
              <a:r>
                <a:rPr lang="en-US" sz="2400" dirty="0"/>
                <a:t>Cancer life histories and signature-associated  oncogenic pathways</a:t>
              </a:r>
            </a:p>
          </p:txBody>
        </p:sp>
        <p:cxnSp>
          <p:nvCxnSpPr>
            <p:cNvPr id="25" name="Straight Arrow Connector 24"/>
            <p:cNvCxnSpPr/>
            <p:nvPr/>
          </p:nvCxnSpPr>
          <p:spPr>
            <a:xfrm>
              <a:off x="51435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524000" y="3773508"/>
            <a:ext cx="3124200" cy="1135797"/>
            <a:chOff x="0" y="3773507"/>
            <a:chExt cx="3124200" cy="1135797"/>
          </a:xfrm>
        </p:grpSpPr>
        <p:sp>
          <p:nvSpPr>
            <p:cNvPr id="9" name="TextBox 8"/>
            <p:cNvSpPr txBox="1"/>
            <p:nvPr/>
          </p:nvSpPr>
          <p:spPr>
            <a:xfrm>
              <a:off x="0" y="4078307"/>
              <a:ext cx="3124200" cy="830997"/>
            </a:xfrm>
            <a:prstGeom prst="rect">
              <a:avLst/>
            </a:prstGeom>
            <a:noFill/>
          </p:spPr>
          <p:txBody>
            <a:bodyPr wrap="square" rtlCol="0">
              <a:spAutoFit/>
            </a:bodyPr>
            <a:lstStyle/>
            <a:p>
              <a:pPr algn="ctr"/>
              <a:r>
                <a:rPr lang="en-US" sz="2400" dirty="0"/>
                <a:t>Prevention and screening</a:t>
              </a:r>
            </a:p>
          </p:txBody>
        </p:sp>
        <p:cxnSp>
          <p:nvCxnSpPr>
            <p:cNvPr id="27" name="Straight Arrow Connector 26"/>
            <p:cNvCxnSpPr/>
            <p:nvPr/>
          </p:nvCxnSpPr>
          <p:spPr>
            <a:xfrm>
              <a:off x="15621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267200" y="4840308"/>
            <a:ext cx="4800600" cy="766465"/>
            <a:chOff x="2743200" y="4840307"/>
            <a:chExt cx="4800600" cy="766465"/>
          </a:xfrm>
        </p:grpSpPr>
        <p:sp>
          <p:nvSpPr>
            <p:cNvPr id="13" name="TextBox 12"/>
            <p:cNvSpPr txBox="1"/>
            <p:nvPr/>
          </p:nvSpPr>
          <p:spPr>
            <a:xfrm>
              <a:off x="2743200" y="5145107"/>
              <a:ext cx="4800600" cy="461665"/>
            </a:xfrm>
            <a:prstGeom prst="rect">
              <a:avLst/>
            </a:prstGeom>
            <a:noFill/>
          </p:spPr>
          <p:txBody>
            <a:bodyPr wrap="square" rtlCol="0">
              <a:spAutoFit/>
            </a:bodyPr>
            <a:lstStyle/>
            <a:p>
              <a:pPr algn="ctr"/>
              <a:r>
                <a:rPr lang="en-US" sz="2400" dirty="0"/>
                <a:t>Specific therapeutic opportunities</a:t>
              </a:r>
            </a:p>
          </p:txBody>
        </p:sp>
        <p:cxnSp>
          <p:nvCxnSpPr>
            <p:cNvPr id="28" name="Straight Arrow Connector 27"/>
            <p:cNvCxnSpPr/>
            <p:nvPr/>
          </p:nvCxnSpPr>
          <p:spPr>
            <a:xfrm>
              <a:off x="5143500" y="48403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781800" y="2057401"/>
            <a:ext cx="3886200" cy="1200329"/>
            <a:chOff x="5257800" y="2057400"/>
            <a:chExt cx="3886200" cy="1200329"/>
          </a:xfrm>
        </p:grpSpPr>
        <p:sp>
          <p:nvSpPr>
            <p:cNvPr id="29" name="TextBox 28"/>
            <p:cNvSpPr txBox="1"/>
            <p:nvPr/>
          </p:nvSpPr>
          <p:spPr>
            <a:xfrm>
              <a:off x="6172200" y="2057400"/>
              <a:ext cx="2971800" cy="1200329"/>
            </a:xfrm>
            <a:prstGeom prst="rect">
              <a:avLst/>
            </a:prstGeom>
            <a:noFill/>
          </p:spPr>
          <p:txBody>
            <a:bodyPr wrap="square" rtlCol="0">
              <a:spAutoFit/>
            </a:bodyPr>
            <a:lstStyle/>
            <a:p>
              <a:pPr algn="ctr"/>
              <a:r>
                <a:rPr lang="en-US" sz="2400" dirty="0"/>
                <a:t>New understanding</a:t>
              </a:r>
            </a:p>
            <a:p>
              <a:pPr algn="ctr"/>
              <a:r>
                <a:rPr lang="en-US" sz="2400" dirty="0"/>
                <a:t>of DNA damage and repair</a:t>
              </a:r>
            </a:p>
          </p:txBody>
        </p:sp>
        <p:cxnSp>
          <p:nvCxnSpPr>
            <p:cNvPr id="30" name="Straight Arrow Connector 29"/>
            <p:cNvCxnSpPr/>
            <p:nvPr/>
          </p:nvCxnSpPr>
          <p:spPr>
            <a:xfrm>
              <a:off x="5257800" y="2438400"/>
              <a:ext cx="1143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523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239000" cy="8382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73</a:t>
            </a:fld>
            <a:endParaRPr lang="en-US"/>
          </a:p>
        </p:txBody>
      </p:sp>
      <p:pic>
        <p:nvPicPr>
          <p:cNvPr id="4" name="Picture 3"/>
          <p:cNvPicPr/>
          <p:nvPr/>
        </p:nvPicPr>
        <p:blipFill rotWithShape="1">
          <a:blip r:embed="rId3"/>
          <a:srcRect l="22411" t="34430" r="9955" b="25023"/>
          <a:stretch/>
        </p:blipFill>
        <p:spPr bwMode="auto">
          <a:xfrm>
            <a:off x="1219200" y="2360406"/>
            <a:ext cx="10721862" cy="3735596"/>
          </a:xfrm>
          <a:prstGeom prst="rect">
            <a:avLst/>
          </a:prstGeom>
          <a:extLst>
            <a:ext uri="{53640926-AAD7-44D8-BBD7-CCE9431645EC}">
              <a14:shadowObscured xmlns:a14="http://schemas.microsoft.com/office/drawing/2010/main"/>
            </a:ext>
          </a:extLst>
        </p:spPr>
      </p:pic>
      <p:sp>
        <p:nvSpPr>
          <p:cNvPr id="14" name="TextBox 13"/>
          <p:cNvSpPr txBox="1"/>
          <p:nvPr/>
        </p:nvSpPr>
        <p:spPr>
          <a:xfrm rot="10800000">
            <a:off x="152400" y="2895600"/>
            <a:ext cx="1046440" cy="2993629"/>
          </a:xfrm>
          <a:prstGeom prst="rect">
            <a:avLst/>
          </a:prstGeom>
          <a:noFill/>
        </p:spPr>
        <p:txBody>
          <a:bodyPr vert="eaVert" wrap="square" rtlCol="0">
            <a:spAutoFit/>
          </a:bodyPr>
          <a:lstStyle/>
          <a:p>
            <a:pPr algn="ctr"/>
            <a:r>
              <a:rPr lang="en-US" sz="2800" dirty="0"/>
              <a:t> Each row is a different AA analog</a:t>
            </a:r>
          </a:p>
        </p:txBody>
      </p:sp>
      <p:sp>
        <p:nvSpPr>
          <p:cNvPr id="20" name="TextBox 19"/>
          <p:cNvSpPr txBox="1"/>
          <p:nvPr/>
        </p:nvSpPr>
        <p:spPr>
          <a:xfrm>
            <a:off x="228600" y="838200"/>
            <a:ext cx="10210800" cy="1077218"/>
          </a:xfrm>
          <a:prstGeom prst="rect">
            <a:avLst/>
          </a:prstGeom>
          <a:noFill/>
        </p:spPr>
        <p:txBody>
          <a:bodyPr wrap="square" rtlCol="0">
            <a:spAutoFit/>
          </a:bodyPr>
          <a:lstStyle/>
          <a:p>
            <a:r>
              <a:rPr lang="zh-CN" altLang="en-US" sz="3200" dirty="0"/>
              <a:t>关木通 </a:t>
            </a:r>
            <a:r>
              <a:rPr lang="en-US" altLang="zh-CN" sz="3200" dirty="0"/>
              <a:t>guān mù tōng (stem of</a:t>
            </a:r>
          </a:p>
          <a:p>
            <a:r>
              <a:rPr lang="en-US" altLang="zh-CN" sz="3200" i="1" dirty="0"/>
              <a:t>Aristolochia manshuriensis</a:t>
            </a:r>
            <a:r>
              <a:rPr lang="en-US" altLang="zh-CN" sz="3200" dirty="0"/>
              <a:t>)</a:t>
            </a:r>
            <a:endParaRPr lang="en-US" sz="3200" dirty="0"/>
          </a:p>
        </p:txBody>
      </p:sp>
      <p:sp>
        <p:nvSpPr>
          <p:cNvPr id="22" name="Rectangle 21"/>
          <p:cNvSpPr/>
          <p:nvPr/>
        </p:nvSpPr>
        <p:spPr>
          <a:xfrm>
            <a:off x="850392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15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9253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100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16200000">
            <a:off x="5648330" y="-1076330"/>
            <a:ext cx="615553" cy="6425813"/>
          </a:xfrm>
          <a:prstGeom prst="rect">
            <a:avLst/>
          </a:prstGeom>
          <a:noFill/>
        </p:spPr>
        <p:txBody>
          <a:bodyPr vert="eaVert" wrap="square" rtlCol="0">
            <a:spAutoFit/>
          </a:bodyPr>
          <a:lstStyle/>
          <a:p>
            <a:pPr algn="ctr"/>
            <a:r>
              <a:rPr lang="en-US" sz="2800" dirty="0"/>
              <a:t> Each column is a sample  </a:t>
            </a:r>
          </a:p>
        </p:txBody>
      </p:sp>
      <p:grpSp>
        <p:nvGrpSpPr>
          <p:cNvPr id="8" name="Group 7"/>
          <p:cNvGrpSpPr/>
          <p:nvPr/>
        </p:nvGrpSpPr>
        <p:grpSpPr>
          <a:xfrm>
            <a:off x="11734800" y="1143000"/>
            <a:ext cx="369333" cy="4724401"/>
            <a:chOff x="11734800" y="1371599"/>
            <a:chExt cx="369333" cy="4724401"/>
          </a:xfrm>
        </p:grpSpPr>
        <p:sp>
          <p:nvSpPr>
            <p:cNvPr id="5" name="TextBox 4"/>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7" name="Group 6"/>
            <p:cNvGrpSpPr/>
            <p:nvPr/>
          </p:nvGrpSpPr>
          <p:grpSpPr>
            <a:xfrm>
              <a:off x="11734800" y="1752600"/>
              <a:ext cx="369332" cy="4343400"/>
              <a:chOff x="11734800" y="1752600"/>
              <a:chExt cx="369332" cy="4343400"/>
            </a:xfrm>
          </p:grpSpPr>
          <p:sp>
            <p:nvSpPr>
              <p:cNvPr id="15" name="TextBox 14"/>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6" name="Up Arrow 5"/>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4267200" y="6172201"/>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pic>
        <p:nvPicPr>
          <p:cNvPr id="1026" name="Picture 2" descr="关木通"/>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81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23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Content Placeholder 4"/>
          <p:cNvPicPr>
            <a:picLocks/>
          </p:cNvPicPr>
          <p:nvPr/>
        </p:nvPicPr>
        <p:blipFill rotWithShape="1">
          <a:blip r:embed="rId3"/>
          <a:srcRect l="1385" t="81025" r="18377" b="1292"/>
          <a:stretch/>
        </p:blipFill>
        <p:spPr bwMode="auto">
          <a:xfrm>
            <a:off x="1621970" y="2920999"/>
            <a:ext cx="7431732" cy="187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 y="-12700"/>
            <a:ext cx="10515600" cy="715099"/>
          </a:xfrm>
        </p:spPr>
        <p:txBody>
          <a:bodyPr>
            <a:normAutofit fontScale="90000"/>
          </a:bodyPr>
          <a:lstStyle/>
          <a:p>
            <a:pPr algn="l"/>
            <a:r>
              <a:rPr lang="en-US" dirty="0"/>
              <a:t>Details of kidney damage from AA</a:t>
            </a:r>
          </a:p>
        </p:txBody>
      </p:sp>
      <p:pic>
        <p:nvPicPr>
          <p:cNvPr id="5" name="Content Placeholder 4"/>
          <p:cNvPicPr>
            <a:picLocks noGrp="1"/>
          </p:cNvPicPr>
          <p:nvPr>
            <p:ph idx="1"/>
          </p:nvPr>
        </p:nvPicPr>
        <p:blipFill rotWithShape="1">
          <a:blip r:embed="rId3"/>
          <a:srcRect l="1385" t="23807" r="18377" b="55367"/>
          <a:stretch/>
        </p:blipFill>
        <p:spPr>
          <a:xfrm>
            <a:off x="1621970" y="685800"/>
            <a:ext cx="7431732" cy="2213684"/>
          </a:xfrm>
          <a:prstGeom prst="rect">
            <a:avLst/>
          </a:prstGeom>
          <a:effectLst/>
        </p:spPr>
      </p:pic>
      <p:sp>
        <p:nvSpPr>
          <p:cNvPr id="6" name="TextBox 5"/>
          <p:cNvSpPr txBox="1"/>
          <p:nvPr/>
        </p:nvSpPr>
        <p:spPr>
          <a:xfrm>
            <a:off x="196817" y="1657290"/>
            <a:ext cx="1250983" cy="400110"/>
          </a:xfrm>
          <a:prstGeom prst="rect">
            <a:avLst/>
          </a:prstGeom>
          <a:solidFill>
            <a:schemeClr val="bg1"/>
          </a:solidFill>
        </p:spPr>
        <p:txBody>
          <a:bodyPr wrap="none" rtlCol="0">
            <a:spAutoFit/>
          </a:bodyPr>
          <a:lstStyle/>
          <a:p>
            <a:pPr algn="r"/>
            <a:r>
              <a:rPr lang="en-US" sz="2000" dirty="0"/>
              <a:t>Untreated</a:t>
            </a:r>
          </a:p>
        </p:txBody>
      </p:sp>
      <p:sp>
        <p:nvSpPr>
          <p:cNvPr id="9" name="TextBox 8"/>
          <p:cNvSpPr txBox="1"/>
          <p:nvPr/>
        </p:nvSpPr>
        <p:spPr>
          <a:xfrm>
            <a:off x="-1" y="3330714"/>
            <a:ext cx="1403383" cy="1015663"/>
          </a:xfrm>
          <a:prstGeom prst="rect">
            <a:avLst/>
          </a:prstGeom>
          <a:solidFill>
            <a:schemeClr val="bg1"/>
          </a:solidFill>
        </p:spPr>
        <p:txBody>
          <a:bodyPr wrap="square" rtlCol="0">
            <a:spAutoFit/>
          </a:bodyPr>
          <a:lstStyle/>
          <a:p>
            <a:pPr algn="r"/>
            <a:r>
              <a:rPr lang="en-US" sz="2000" dirty="0"/>
              <a:t>90 days after AA</a:t>
            </a:r>
          </a:p>
          <a:p>
            <a:pPr algn="r"/>
            <a:r>
              <a:rPr lang="en-US" sz="2000" dirty="0"/>
              <a:t>exposure</a:t>
            </a: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74</a:t>
            </a:fld>
            <a:endParaRPr lang="en-US"/>
          </a:p>
        </p:txBody>
      </p:sp>
      <p:grpSp>
        <p:nvGrpSpPr>
          <p:cNvPr id="68" name="Group 67"/>
          <p:cNvGrpSpPr/>
          <p:nvPr/>
        </p:nvGrpSpPr>
        <p:grpSpPr>
          <a:xfrm>
            <a:off x="6934200" y="5029200"/>
            <a:ext cx="3352800" cy="917377"/>
            <a:chOff x="7239000" y="1447800"/>
            <a:chExt cx="3352800" cy="917377"/>
          </a:xfrm>
        </p:grpSpPr>
        <p:sp>
          <p:nvSpPr>
            <p:cNvPr id="11" name="TextBox 10"/>
            <p:cNvSpPr txBox="1"/>
            <p:nvPr/>
          </p:nvSpPr>
          <p:spPr>
            <a:xfrm>
              <a:off x="7239000" y="1447800"/>
              <a:ext cx="3352800" cy="584775"/>
            </a:xfrm>
            <a:prstGeom prst="rect">
              <a:avLst/>
            </a:prstGeom>
            <a:noFill/>
          </p:spPr>
          <p:txBody>
            <a:bodyPr wrap="square" rtlCol="0">
              <a:spAutoFit/>
            </a:bodyPr>
            <a:lstStyle/>
            <a:p>
              <a:r>
                <a:rPr lang="en-US" sz="1600" dirty="0"/>
                <a:t>Poon, 2013, </a:t>
              </a:r>
              <a:r>
                <a:rPr lang="en-US" sz="1600" dirty="0" err="1"/>
                <a:t>doi:10.1126</a:t>
              </a:r>
              <a:r>
                <a:rPr lang="en-US" sz="1600" dirty="0"/>
                <a:t>/</a:t>
              </a:r>
              <a:r>
                <a:rPr lang="en-US" sz="1600" dirty="0" err="1"/>
                <a:t>scitranslmed.3006086</a:t>
              </a:r>
              <a:endParaRPr lang="en-US" sz="1600" dirty="0"/>
            </a:p>
          </p:txBody>
        </p:sp>
        <p:sp>
          <p:nvSpPr>
            <p:cNvPr id="4" name="TextBox 3"/>
            <p:cNvSpPr txBox="1"/>
            <p:nvPr/>
          </p:nvSpPr>
          <p:spPr>
            <a:xfrm>
              <a:off x="7239000" y="2057400"/>
              <a:ext cx="1835887" cy="307777"/>
            </a:xfrm>
            <a:prstGeom prst="rect">
              <a:avLst/>
            </a:prstGeom>
            <a:noFill/>
          </p:spPr>
          <p:txBody>
            <a:bodyPr wrap="none" rtlCol="0">
              <a:spAutoFit/>
            </a:bodyPr>
            <a:lstStyle/>
            <a:p>
              <a:r>
                <a:rPr lang="en-US" sz="1400" dirty="0" err="1"/>
                <a:t>400X</a:t>
              </a:r>
              <a:r>
                <a:rPr lang="en-US" sz="1400" dirty="0"/>
                <a:t>, scale bar: 25 </a:t>
              </a:r>
              <a:r>
                <a:rPr lang="el-GR" sz="1400" dirty="0"/>
                <a:t>μ</a:t>
              </a:r>
              <a:r>
                <a:rPr lang="en-US" sz="1400" dirty="0"/>
                <a:t>m</a:t>
              </a:r>
            </a:p>
          </p:txBody>
        </p:sp>
      </p:grpSp>
      <p:grpSp>
        <p:nvGrpSpPr>
          <p:cNvPr id="69" name="Group 68"/>
          <p:cNvGrpSpPr/>
          <p:nvPr/>
        </p:nvGrpSpPr>
        <p:grpSpPr>
          <a:xfrm>
            <a:off x="3200400" y="3212068"/>
            <a:ext cx="2819400" cy="369332"/>
            <a:chOff x="2743200" y="5334000"/>
            <a:chExt cx="2819400" cy="369332"/>
          </a:xfrm>
          <a:effectLst>
            <a:outerShdw blurRad="50800" dist="190500" dir="2700000" algn="tl" rotWithShape="0">
              <a:prstClr val="black">
                <a:alpha val="40000"/>
              </a:prstClr>
            </a:outerShdw>
          </a:effectLst>
        </p:grpSpPr>
        <p:cxnSp>
          <p:nvCxnSpPr>
            <p:cNvPr id="21" name="Straight Arrow Connector 20"/>
            <p:cNvCxnSpPr/>
            <p:nvPr/>
          </p:nvCxnSpPr>
          <p:spPr>
            <a:xfrm flipH="1">
              <a:off x="2743200" y="5486400"/>
              <a:ext cx="7620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48001" y="5334000"/>
              <a:ext cx="2514599" cy="369332"/>
            </a:xfrm>
            <a:prstGeom prst="rect">
              <a:avLst/>
            </a:prstGeom>
            <a:solidFill>
              <a:schemeClr val="bg1"/>
            </a:solidFill>
          </p:spPr>
          <p:txBody>
            <a:bodyPr wrap="square" rtlCol="0">
              <a:spAutoFit/>
            </a:bodyPr>
            <a:lstStyle/>
            <a:p>
              <a:r>
                <a:rPr lang="en-US" dirty="0"/>
                <a:t>Inflammatory infiltration</a:t>
              </a:r>
            </a:p>
          </p:txBody>
        </p:sp>
      </p:grpSp>
      <p:grpSp>
        <p:nvGrpSpPr>
          <p:cNvPr id="70" name="Group 69"/>
          <p:cNvGrpSpPr/>
          <p:nvPr/>
        </p:nvGrpSpPr>
        <p:grpSpPr>
          <a:xfrm>
            <a:off x="7924800" y="3276600"/>
            <a:ext cx="2514600" cy="369332"/>
            <a:chOff x="6096000" y="5562600"/>
            <a:chExt cx="2514600" cy="369332"/>
          </a:xfrm>
          <a:effectLst>
            <a:outerShdw blurRad="50800" dist="190500" dir="2700000" algn="tl" rotWithShape="0">
              <a:prstClr val="black">
                <a:alpha val="40000"/>
              </a:prstClr>
            </a:outerShdw>
          </a:effectLst>
        </p:grpSpPr>
        <p:cxnSp>
          <p:nvCxnSpPr>
            <p:cNvPr id="23" name="Straight Arrow Connector 22"/>
            <p:cNvCxnSpPr/>
            <p:nvPr/>
          </p:nvCxnSpPr>
          <p:spPr>
            <a:xfrm flipH="1">
              <a:off x="6096000" y="5747266"/>
              <a:ext cx="16002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53200" y="5562600"/>
              <a:ext cx="2057400" cy="369332"/>
            </a:xfrm>
            <a:prstGeom prst="rect">
              <a:avLst/>
            </a:prstGeom>
            <a:solidFill>
              <a:schemeClr val="bg1"/>
            </a:solidFill>
            <a:ln w="57150">
              <a:solidFill>
                <a:srgbClr val="FF0000"/>
              </a:solidFill>
            </a:ln>
          </p:spPr>
          <p:txBody>
            <a:bodyPr wrap="square" rtlCol="0">
              <a:spAutoFit/>
            </a:bodyPr>
            <a:lstStyle/>
            <a:p>
              <a:r>
                <a:rPr lang="en-US" dirty="0"/>
                <a:t>Urothelial dysplasia</a:t>
              </a:r>
            </a:p>
          </p:txBody>
        </p:sp>
      </p:grpSp>
      <p:grpSp>
        <p:nvGrpSpPr>
          <p:cNvPr id="74" name="Group 73"/>
          <p:cNvGrpSpPr/>
          <p:nvPr/>
        </p:nvGrpSpPr>
        <p:grpSpPr>
          <a:xfrm>
            <a:off x="2590800" y="3810000"/>
            <a:ext cx="3505200" cy="369332"/>
            <a:chOff x="2666999" y="3962400"/>
            <a:chExt cx="3505200" cy="369332"/>
          </a:xfrm>
        </p:grpSpPr>
        <p:cxnSp>
          <p:nvCxnSpPr>
            <p:cNvPr id="20" name="Straight Arrow Connector 19"/>
            <p:cNvCxnSpPr/>
            <p:nvPr/>
          </p:nvCxnSpPr>
          <p:spPr>
            <a:xfrm flipH="1">
              <a:off x="2666999" y="4147066"/>
              <a:ext cx="9144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971800" y="3962400"/>
              <a:ext cx="3200399" cy="36933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Glomerulus: ischemic shrinkage</a:t>
              </a:r>
            </a:p>
          </p:txBody>
        </p:sp>
      </p:grpSp>
      <p:grpSp>
        <p:nvGrpSpPr>
          <p:cNvPr id="73" name="Group 72"/>
          <p:cNvGrpSpPr/>
          <p:nvPr/>
        </p:nvGrpSpPr>
        <p:grpSpPr>
          <a:xfrm>
            <a:off x="5486400" y="4343400"/>
            <a:ext cx="3505200" cy="646331"/>
            <a:chOff x="4572000" y="6248400"/>
            <a:chExt cx="3505200" cy="646331"/>
          </a:xfrm>
        </p:grpSpPr>
        <p:cxnSp>
          <p:nvCxnSpPr>
            <p:cNvPr id="22" name="Straight Arrow Connector 21"/>
            <p:cNvCxnSpPr/>
            <p:nvPr/>
          </p:nvCxnSpPr>
          <p:spPr>
            <a:xfrm flipH="1">
              <a:off x="4572000" y="6342965"/>
              <a:ext cx="457201"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800600" y="6248400"/>
              <a:ext cx="3276600" cy="64633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Tubule with naked basement membrane (necrotic epithelium)</a:t>
              </a:r>
            </a:p>
          </p:txBody>
        </p:sp>
      </p:grpSp>
      <p:sp>
        <p:nvSpPr>
          <p:cNvPr id="64" name="TextBox 63"/>
          <p:cNvSpPr txBox="1"/>
          <p:nvPr/>
        </p:nvSpPr>
        <p:spPr>
          <a:xfrm>
            <a:off x="7772400" y="304800"/>
            <a:ext cx="4267200" cy="1200329"/>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Important: Leads to cancer </a:t>
            </a:r>
          </a:p>
          <a:p>
            <a:r>
              <a:rPr lang="en-US" dirty="0"/>
              <a:t>Many patients with AA kidney failure develop urothelial cancer</a:t>
            </a:r>
          </a:p>
          <a:p>
            <a:r>
              <a:rPr lang="en-US" dirty="0"/>
              <a:t>(</a:t>
            </a:r>
            <a:r>
              <a:rPr lang="en-US" dirty="0" err="1"/>
              <a:t>Nortier</a:t>
            </a:r>
            <a:r>
              <a:rPr lang="en-US" dirty="0"/>
              <a:t> et al., 2000, </a:t>
            </a:r>
            <a:r>
              <a:rPr lang="en-US" dirty="0" err="1"/>
              <a:t>NEJM</a:t>
            </a:r>
            <a:r>
              <a:rPr lang="en-US" dirty="0"/>
              <a:t>)</a:t>
            </a:r>
          </a:p>
        </p:txBody>
      </p:sp>
      <p:sp>
        <p:nvSpPr>
          <p:cNvPr id="66" name="TextBox 65"/>
          <p:cNvSpPr txBox="1"/>
          <p:nvPr/>
        </p:nvSpPr>
        <p:spPr>
          <a:xfrm>
            <a:off x="7772400" y="1752600"/>
            <a:ext cx="4267200" cy="646331"/>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Upper tract (near kidney)</a:t>
            </a:r>
          </a:p>
          <a:p>
            <a:r>
              <a:rPr lang="en-US" dirty="0"/>
              <a:t>Normally rare</a:t>
            </a:r>
          </a:p>
        </p:txBody>
      </p:sp>
    </p:spTree>
    <p:extLst>
      <p:ext uri="{BB962C8B-B14F-4D97-AF65-F5344CB8AC3E}">
        <p14:creationId xmlns:p14="http://schemas.microsoft.com/office/powerpoint/2010/main" val="12460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7287" b="2494"/>
          <a:stretch/>
        </p:blipFill>
        <p:spPr>
          <a:xfrm>
            <a:off x="1447800" y="76200"/>
            <a:ext cx="8991600" cy="6560488"/>
          </a:xfrm>
          <a:prstGeom prst="rect">
            <a:avLst/>
          </a:prstGeom>
        </p:spPr>
      </p:pic>
      <p:sp>
        <p:nvSpPr>
          <p:cNvPr id="2" name="Rounded Rectangle 1"/>
          <p:cNvSpPr/>
          <p:nvPr/>
        </p:nvSpPr>
        <p:spPr>
          <a:xfrm>
            <a:off x="6019800" y="76200"/>
            <a:ext cx="1905000" cy="670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350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52400"/>
            <a:ext cx="9355015" cy="914400"/>
          </a:xfrm>
        </p:spPr>
        <p:txBody>
          <a:bodyPr>
            <a:normAutofit/>
          </a:bodyPr>
          <a:lstStyle/>
          <a:p>
            <a:pPr algn="l"/>
            <a:r>
              <a:rPr lang="en-US" sz="2800" dirty="0">
                <a:solidFill>
                  <a:srgbClr val="FF0000"/>
                </a:solidFill>
              </a:rPr>
              <a:t>Number of AA mutations 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76</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220" t="55597" r="48010" b="-2560"/>
          <a:stretch/>
        </p:blipFill>
        <p:spPr>
          <a:xfrm rot="16200000">
            <a:off x="3173699" y="-1954499"/>
            <a:ext cx="4610100" cy="9738298"/>
          </a:xfrm>
          <a:prstGeom prst="rect">
            <a:avLst/>
          </a:prstGeom>
        </p:spPr>
      </p:pic>
      <p:sp>
        <p:nvSpPr>
          <p:cNvPr id="5" name="TextBox 4"/>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6" name="TextBox 5"/>
          <p:cNvSpPr txBox="1"/>
          <p:nvPr/>
        </p:nvSpPr>
        <p:spPr>
          <a:xfrm rot="16200000">
            <a:off x="-955989" y="2479989"/>
            <a:ext cx="4516173" cy="1384995"/>
          </a:xfrm>
          <a:prstGeom prst="rect">
            <a:avLst/>
          </a:prstGeom>
          <a:solidFill>
            <a:schemeClr val="bg1"/>
          </a:solidFill>
        </p:spPr>
        <p:txBody>
          <a:bodyPr wrap="none" rtlCol="0">
            <a:spAutoFit/>
          </a:bodyPr>
          <a:lstStyle/>
          <a:p>
            <a:pPr algn="ctr"/>
            <a:r>
              <a:rPr lang="en-US" sz="2800" dirty="0"/>
              <a:t>AA signature mutations</a:t>
            </a:r>
          </a:p>
          <a:p>
            <a:pPr algn="ctr"/>
            <a:r>
              <a:rPr lang="en-US" sz="2800" dirty="0"/>
              <a:t>in tumours with the signature</a:t>
            </a:r>
          </a:p>
          <a:p>
            <a:pPr algn="ctr"/>
            <a:r>
              <a:rPr lang="en-US" sz="2800" dirty="0"/>
              <a:t>(mutations per megabase)</a:t>
            </a:r>
          </a:p>
        </p:txBody>
      </p:sp>
      <p:grpSp>
        <p:nvGrpSpPr>
          <p:cNvPr id="10" name="Group 9"/>
          <p:cNvGrpSpPr/>
          <p:nvPr/>
        </p:nvGrpSpPr>
        <p:grpSpPr>
          <a:xfrm>
            <a:off x="152400" y="2738735"/>
            <a:ext cx="3124200" cy="430887"/>
            <a:chOff x="152400" y="2667000"/>
            <a:chExt cx="3124200" cy="430887"/>
          </a:xfrm>
        </p:grpSpPr>
        <p:sp>
          <p:nvSpPr>
            <p:cNvPr id="7" name="Right Arrow 6"/>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2.26 AA mutations / Mb</a:t>
              </a:r>
              <a:endParaRPr lang="en-US" sz="2200" dirty="0"/>
            </a:p>
          </p:txBody>
        </p:sp>
      </p:grpSp>
      <p:grpSp>
        <p:nvGrpSpPr>
          <p:cNvPr id="13" name="Group 12"/>
          <p:cNvGrpSpPr/>
          <p:nvPr/>
        </p:nvGrpSpPr>
        <p:grpSpPr>
          <a:xfrm>
            <a:off x="762000" y="4034135"/>
            <a:ext cx="3124200" cy="430887"/>
            <a:chOff x="152400" y="2667000"/>
            <a:chExt cx="3124200" cy="430887"/>
          </a:xfrm>
        </p:grpSpPr>
        <p:sp>
          <p:nvSpPr>
            <p:cNvPr id="14" name="Right Arrow 13"/>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0.29 AA mutations / Mb</a:t>
              </a:r>
              <a:endParaRPr lang="en-US" sz="2200" dirty="0"/>
            </a:p>
          </p:txBody>
        </p:sp>
      </p:grpSp>
    </p:spTree>
    <p:extLst>
      <p:ext uri="{BB962C8B-B14F-4D97-AF65-F5344CB8AC3E}">
        <p14:creationId xmlns:p14="http://schemas.microsoft.com/office/powerpoint/2010/main" val="27765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982199" cy="914400"/>
          </a:xfrm>
        </p:spPr>
        <p:txBody>
          <a:bodyPr>
            <a:normAutofit/>
          </a:bodyPr>
          <a:lstStyle/>
          <a:p>
            <a:pPr algn="l"/>
            <a:r>
              <a:rPr lang="en-US" sz="2800" dirty="0"/>
              <a:t>Number of </a:t>
            </a:r>
            <a:r>
              <a:rPr lang="en-US" sz="2800" dirty="0">
                <a:solidFill>
                  <a:srgbClr val="FF0000"/>
                </a:solidFill>
              </a:rPr>
              <a:t>AA-mutated cancer driver genes </a:t>
            </a:r>
            <a:r>
              <a:rPr lang="en-US" sz="2800" dirty="0"/>
              <a:t>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77</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7894" t="55253" r="1143" b="-2216"/>
          <a:stretch/>
        </p:blipFill>
        <p:spPr>
          <a:xfrm rot="16200000">
            <a:off x="3445842" y="-2150442"/>
            <a:ext cx="4065814" cy="9738298"/>
          </a:xfrm>
          <a:prstGeom prst="rect">
            <a:avLst/>
          </a:prstGeom>
        </p:spPr>
      </p:pic>
      <p:sp>
        <p:nvSpPr>
          <p:cNvPr id="6" name="TextBox 5"/>
          <p:cNvSpPr txBox="1"/>
          <p:nvPr/>
        </p:nvSpPr>
        <p:spPr>
          <a:xfrm rot="16200000">
            <a:off x="-1116961" y="2230595"/>
            <a:ext cx="5064592" cy="1815882"/>
          </a:xfrm>
          <a:prstGeom prst="rect">
            <a:avLst/>
          </a:prstGeom>
          <a:solidFill>
            <a:schemeClr val="bg1"/>
          </a:solidFill>
        </p:spPr>
        <p:txBody>
          <a:bodyPr wrap="none" rtlCol="0">
            <a:spAutoFit/>
          </a:bodyPr>
          <a:lstStyle/>
          <a:p>
            <a:pPr algn="ctr"/>
            <a:endParaRPr lang="en-US" sz="2800" dirty="0"/>
          </a:p>
          <a:p>
            <a:pPr algn="ctr"/>
            <a:r>
              <a:rPr lang="en-US" sz="2800" dirty="0"/>
              <a:t>AA signature mutations</a:t>
            </a:r>
          </a:p>
          <a:p>
            <a:pPr algn="ctr"/>
            <a:r>
              <a:rPr lang="en-US" sz="2800" dirty="0"/>
              <a:t>in tumours in known driver genes</a:t>
            </a:r>
          </a:p>
          <a:p>
            <a:pPr algn="ctr"/>
            <a:r>
              <a:rPr lang="en-US" sz="2800" dirty="0"/>
              <a:t>(counts)</a:t>
            </a:r>
          </a:p>
        </p:txBody>
      </p:sp>
      <p:sp>
        <p:nvSpPr>
          <p:cNvPr id="7" name="TextBox 6"/>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10" name="TextBox 9"/>
          <p:cNvSpPr txBox="1"/>
          <p:nvPr/>
        </p:nvSpPr>
        <p:spPr>
          <a:xfrm>
            <a:off x="3962400" y="990600"/>
            <a:ext cx="6248400" cy="181588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800" dirty="0"/>
              <a:t>Nevertheless…</a:t>
            </a:r>
          </a:p>
          <a:p>
            <a:endParaRPr lang="en-US" sz="2800" dirty="0"/>
          </a:p>
          <a:p>
            <a:r>
              <a:rPr lang="en-US" sz="2800" dirty="0"/>
              <a:t>Overall, many tumors had AA mutations in known cancer driver genes</a:t>
            </a:r>
          </a:p>
        </p:txBody>
      </p:sp>
      <p:grpSp>
        <p:nvGrpSpPr>
          <p:cNvPr id="12" name="Group 11"/>
          <p:cNvGrpSpPr/>
          <p:nvPr/>
        </p:nvGrpSpPr>
        <p:grpSpPr>
          <a:xfrm>
            <a:off x="0" y="2819400"/>
            <a:ext cx="3352800" cy="769441"/>
            <a:chOff x="-150707" y="2667000"/>
            <a:chExt cx="3427307" cy="769441"/>
          </a:xfrm>
        </p:grpSpPr>
        <p:sp>
          <p:nvSpPr>
            <p:cNvPr id="13" name="Right Arrow 12"/>
            <p:cNvSpPr/>
            <p:nvPr/>
          </p:nvSpPr>
          <p:spPr>
            <a:xfrm>
              <a:off x="2286000" y="28956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0707" y="2667000"/>
              <a:ext cx="3048000" cy="76944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Taiwan: 2 AA mutations in known cancer drivers</a:t>
              </a:r>
            </a:p>
          </p:txBody>
        </p:sp>
      </p:grpSp>
      <p:grpSp>
        <p:nvGrpSpPr>
          <p:cNvPr id="15" name="Group 14"/>
          <p:cNvGrpSpPr/>
          <p:nvPr/>
        </p:nvGrpSpPr>
        <p:grpSpPr>
          <a:xfrm>
            <a:off x="152400" y="3429000"/>
            <a:ext cx="3974787" cy="1107996"/>
            <a:chOff x="-150707" y="2667000"/>
            <a:chExt cx="3648512" cy="1107996"/>
          </a:xfrm>
        </p:grpSpPr>
        <p:sp>
          <p:nvSpPr>
            <p:cNvPr id="16" name="Right Arrow 15"/>
            <p:cNvSpPr/>
            <p:nvPr/>
          </p:nvSpPr>
          <p:spPr>
            <a:xfrm>
              <a:off x="2507205" y="27432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0707" y="2667000"/>
              <a:ext cx="3077582" cy="1107996"/>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Mainland: only a few with 1 AA mutation in known cancer driver gene</a:t>
              </a:r>
            </a:p>
          </p:txBody>
        </p:sp>
      </p:grpSp>
    </p:spTree>
    <p:extLst>
      <p:ext uri="{BB962C8B-B14F-4D97-AF65-F5344CB8AC3E}">
        <p14:creationId xmlns:p14="http://schemas.microsoft.com/office/powerpoint/2010/main" val="34156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379" b="25633"/>
          <a:stretch/>
        </p:blipFill>
        <p:spPr>
          <a:xfrm>
            <a:off x="152400" y="1295400"/>
            <a:ext cx="10009602" cy="1511300"/>
          </a:xfrm>
          <a:prstGeom prst="rect">
            <a:avLst/>
          </a:prstGeom>
        </p:spPr>
      </p:pic>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79</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16200000">
            <a:off x="557625" y="1673450"/>
            <a:ext cx="1189621" cy="1200329"/>
            <a:chOff x="2160775" y="4842302"/>
            <a:chExt cx="1189621" cy="1200329"/>
          </a:xfrm>
        </p:grpSpPr>
        <p:sp>
          <p:nvSpPr>
            <p:cNvPr id="6" name="TextBox 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9" name="Straight Arrow Connector 8"/>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33401" y="2971800"/>
            <a:ext cx="9645649" cy="1189621"/>
            <a:chOff x="533401" y="2971800"/>
            <a:chExt cx="9645649" cy="1189621"/>
          </a:xfrm>
        </p:grpSpPr>
        <p:pic>
          <p:nvPicPr>
            <p:cNvPr id="4" name="Picture 3"/>
            <p:cNvPicPr>
              <a:picLocks noChangeAspect="1"/>
            </p:cNvPicPr>
            <p:nvPr/>
          </p:nvPicPr>
          <p:blipFill rotWithShape="1">
            <a:blip r:embed="rId4"/>
            <a:srcRect l="14237" t="47001" r="21608" b="25169"/>
            <a:stretch/>
          </p:blipFill>
          <p:spPr>
            <a:xfrm>
              <a:off x="1524000" y="3149600"/>
              <a:ext cx="8655050" cy="952594"/>
            </a:xfrm>
            <a:prstGeom prst="rect">
              <a:avLst/>
            </a:prstGeom>
          </p:spPr>
        </p:pic>
        <p:sp>
          <p:nvSpPr>
            <p:cNvPr id="17" name="TextBox 16"/>
            <p:cNvSpPr txBox="1"/>
            <p:nvPr/>
          </p:nvSpPr>
          <p:spPr>
            <a:xfrm>
              <a:off x="1977148" y="3276600"/>
              <a:ext cx="2671052" cy="461665"/>
            </a:xfrm>
            <a:prstGeom prst="rect">
              <a:avLst/>
            </a:prstGeom>
            <a:noFill/>
          </p:spPr>
          <p:txBody>
            <a:bodyPr wrap="none" rtlCol="0">
              <a:spAutoFit/>
            </a:bodyPr>
            <a:lstStyle/>
            <a:p>
              <a:r>
                <a:rPr lang="en-US" altLang="zh-CN" sz="2400" dirty="0"/>
                <a:t>AA e</a:t>
              </a:r>
              <a:r>
                <a:rPr lang="en-US" sz="2400" dirty="0"/>
                <a:t>xposed cell line</a:t>
              </a:r>
            </a:p>
          </p:txBody>
        </p:sp>
        <p:grpSp>
          <p:nvGrpSpPr>
            <p:cNvPr id="22" name="Group 21"/>
            <p:cNvGrpSpPr/>
            <p:nvPr/>
          </p:nvGrpSpPr>
          <p:grpSpPr>
            <a:xfrm rot="16200000">
              <a:off x="538755" y="2966446"/>
              <a:ext cx="1189621" cy="1200329"/>
              <a:chOff x="2160776" y="4842301"/>
              <a:chExt cx="1189621" cy="1200329"/>
            </a:xfrm>
          </p:grpSpPr>
          <p:sp>
            <p:nvSpPr>
              <p:cNvPr id="25" name="TextBox 24"/>
              <p:cNvSpPr txBox="1"/>
              <p:nvPr/>
            </p:nvSpPr>
            <p:spPr>
              <a:xfrm>
                <a:off x="2160776" y="4842301"/>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26" name="Straight Arrow Connector 25"/>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9304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solidFill>
                  <a:schemeClr val="bg1">
                    <a:lumMod val="75000"/>
                  </a:schemeClr>
                </a:solidFill>
              </a:rPr>
              <a:t>AA compounds in herbal medicine</a:t>
            </a:r>
          </a:p>
          <a:p>
            <a:r>
              <a:rPr lang="en-US" dirty="0">
                <a:solidFill>
                  <a:schemeClr val="bg1">
                    <a:lumMod val="75000"/>
                  </a:schemeClr>
                </a:solidFill>
              </a:rPr>
              <a:t>AA mutational signature and urothelial cancer</a:t>
            </a:r>
          </a:p>
          <a:p>
            <a:r>
              <a:rPr lang="en-US" dirty="0">
                <a:solidFill>
                  <a:schemeClr val="bg1">
                    <a:lumMod val="75000"/>
                  </a:schemeClr>
                </a:solidFill>
              </a:rPr>
              <a:t>AA in liver cancer</a:t>
            </a:r>
          </a:p>
          <a:p>
            <a:r>
              <a:rPr lang="en-US" dirty="0"/>
              <a:t>Ongoing research and summary</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80</a:t>
            </a:fld>
            <a:endParaRPr lang="en-US"/>
          </a:p>
        </p:txBody>
      </p:sp>
      <p:sp>
        <p:nvSpPr>
          <p:cNvPr id="5" name="Right Arrow 4"/>
          <p:cNvSpPr/>
          <p:nvPr/>
        </p:nvSpPr>
        <p:spPr>
          <a:xfrm>
            <a:off x="0" y="3004457"/>
            <a:ext cx="1012371"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64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228600"/>
            <a:ext cx="10689771" cy="6858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81</a:t>
            </a:fld>
            <a:endParaRPr lang="en-US"/>
          </a:p>
        </p:txBody>
      </p:sp>
      <p:pic>
        <p:nvPicPr>
          <p:cNvPr id="4" name="Picture 3"/>
          <p:cNvPicPr/>
          <p:nvPr/>
        </p:nvPicPr>
        <p:blipFill rotWithShape="1">
          <a:blip r:embed="rId2"/>
          <a:srcRect l="55846" t="34430" r="9955" b="25023"/>
          <a:stretch/>
        </p:blipFill>
        <p:spPr bwMode="auto">
          <a:xfrm>
            <a:off x="6519553" y="2360406"/>
            <a:ext cx="5421508" cy="3735596"/>
          </a:xfrm>
          <a:prstGeom prst="rect">
            <a:avLst/>
          </a:prstGeom>
          <a:extLst>
            <a:ext uri="{53640926-AAD7-44D8-BBD7-CCE9431645EC}">
              <a14:shadowObscured xmlns:a14="http://schemas.microsoft.com/office/drawing/2010/main"/>
            </a:ext>
          </a:extLst>
        </p:spPr>
      </p:pic>
      <p:sp>
        <p:nvSpPr>
          <p:cNvPr id="15" name="TextBox 14"/>
          <p:cNvSpPr txBox="1"/>
          <p:nvPr/>
        </p:nvSpPr>
        <p:spPr>
          <a:xfrm rot="16200000">
            <a:off x="8467730" y="-466730"/>
            <a:ext cx="615553" cy="5054213"/>
          </a:xfrm>
          <a:prstGeom prst="rect">
            <a:avLst/>
          </a:prstGeom>
          <a:noFill/>
        </p:spPr>
        <p:txBody>
          <a:bodyPr vert="eaVert" wrap="square" rtlCol="0">
            <a:spAutoFit/>
          </a:bodyPr>
          <a:lstStyle/>
          <a:p>
            <a:pPr algn="ctr"/>
            <a:r>
              <a:rPr lang="en-US" sz="2800" dirty="0"/>
              <a:t> Each column is a sample </a:t>
            </a:r>
          </a:p>
        </p:txBody>
      </p:sp>
      <p:sp>
        <p:nvSpPr>
          <p:cNvPr id="21" name="TextBox 20"/>
          <p:cNvSpPr txBox="1"/>
          <p:nvPr/>
        </p:nvSpPr>
        <p:spPr>
          <a:xfrm>
            <a:off x="76200" y="1219200"/>
            <a:ext cx="11355737" cy="584775"/>
          </a:xfrm>
          <a:prstGeom prst="rect">
            <a:avLst/>
          </a:prstGeom>
          <a:noFill/>
        </p:spPr>
        <p:txBody>
          <a:bodyPr wrap="none" rtlCol="0">
            <a:spAutoFit/>
          </a:bodyPr>
          <a:lstStyle/>
          <a:p>
            <a:r>
              <a:rPr lang="zh-CN" altLang="en-US" sz="3200" dirty="0"/>
              <a:t>天仙藤 </a:t>
            </a:r>
            <a:r>
              <a:rPr lang="en-US" altLang="zh-CN" sz="3200" dirty="0" err="1"/>
              <a:t>tiān</a:t>
            </a:r>
            <a:r>
              <a:rPr lang="en-US" altLang="zh-CN" sz="3200" dirty="0"/>
              <a:t> </a:t>
            </a:r>
            <a:r>
              <a:rPr lang="en-US" altLang="zh-CN" sz="3200" dirty="0" err="1"/>
              <a:t>xiān</a:t>
            </a:r>
            <a:r>
              <a:rPr lang="en-US" altLang="zh-CN" sz="3200" dirty="0"/>
              <a:t> </a:t>
            </a:r>
            <a:r>
              <a:rPr lang="en-US" altLang="zh-CN" sz="3200" dirty="0" err="1"/>
              <a:t>téng</a:t>
            </a:r>
            <a:r>
              <a:rPr lang="en-US" altLang="zh-CN" sz="3200" dirty="0"/>
              <a:t> (thin stems and leaves of </a:t>
            </a:r>
            <a:r>
              <a:rPr lang="en-US" altLang="zh-CN" sz="3200" i="1" dirty="0"/>
              <a:t>Aristolochia debilis</a:t>
            </a:r>
            <a:r>
              <a:rPr lang="en-US" altLang="zh-CN" sz="3200" dirty="0"/>
              <a:t>)</a:t>
            </a:r>
            <a:endParaRPr lang="en-US" sz="3200" dirty="0"/>
          </a:p>
        </p:txBody>
      </p:sp>
      <p:sp>
        <p:nvSpPr>
          <p:cNvPr id="12" name="Rectangle 11"/>
          <p:cNvSpPr/>
          <p:nvPr/>
        </p:nvSpPr>
        <p:spPr>
          <a:xfrm>
            <a:off x="75255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534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1734800" y="1143000"/>
            <a:ext cx="369333" cy="4724401"/>
            <a:chOff x="11734800" y="1371599"/>
            <a:chExt cx="369333" cy="4724401"/>
          </a:xfrm>
        </p:grpSpPr>
        <p:sp>
          <p:nvSpPr>
            <p:cNvPr id="11" name="TextBox 10"/>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13" name="Group 12"/>
            <p:cNvGrpSpPr/>
            <p:nvPr/>
          </p:nvGrpSpPr>
          <p:grpSpPr>
            <a:xfrm>
              <a:off x="11734800" y="1752600"/>
              <a:ext cx="369332" cy="4343400"/>
              <a:chOff x="11734800" y="1752600"/>
              <a:chExt cx="369332" cy="4343400"/>
            </a:xfrm>
          </p:grpSpPr>
          <p:sp>
            <p:nvSpPr>
              <p:cNvPr id="16" name="TextBox 15"/>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17" name="Up Arrow 16"/>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p:cNvSpPr txBox="1"/>
          <p:nvPr/>
        </p:nvSpPr>
        <p:spPr>
          <a:xfrm>
            <a:off x="4267200" y="6400800"/>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sp>
        <p:nvSpPr>
          <p:cNvPr id="19" name="TextBox 18"/>
          <p:cNvSpPr txBox="1"/>
          <p:nvPr/>
        </p:nvSpPr>
        <p:spPr>
          <a:xfrm rot="10800000">
            <a:off x="5181600" y="2743200"/>
            <a:ext cx="1046440" cy="2993629"/>
          </a:xfrm>
          <a:prstGeom prst="rect">
            <a:avLst/>
          </a:prstGeom>
          <a:noFill/>
        </p:spPr>
        <p:txBody>
          <a:bodyPr vert="eaVert" wrap="square" rtlCol="0">
            <a:spAutoFit/>
          </a:bodyPr>
          <a:lstStyle/>
          <a:p>
            <a:pPr algn="ctr"/>
            <a:r>
              <a:rPr lang="en-US" sz="2800" dirty="0"/>
              <a:t> Each row is a different AA analog</a:t>
            </a:r>
          </a:p>
        </p:txBody>
      </p:sp>
      <p:pic>
        <p:nvPicPr>
          <p:cNvPr id="2050" name="Picture 2" descr="天仙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14600"/>
            <a:ext cx="3657600" cy="3657602"/>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rot="3054946">
            <a:off x="8606270" y="52307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3054946">
            <a:off x="8530070" y="3097144"/>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3054946">
            <a:off x="7920470" y="27923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7281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82</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grpSp>
        <p:nvGrpSpPr>
          <p:cNvPr id="14" name="Group 13"/>
          <p:cNvGrpSpPr/>
          <p:nvPr/>
        </p:nvGrpSpPr>
        <p:grpSpPr>
          <a:xfrm>
            <a:off x="381000" y="3657600"/>
            <a:ext cx="2679303" cy="2340849"/>
            <a:chOff x="152400" y="1295400"/>
            <a:chExt cx="2679303" cy="2340849"/>
          </a:xfrm>
        </p:grpSpPr>
        <p:grpSp>
          <p:nvGrpSpPr>
            <p:cNvPr id="12" name="Group 11"/>
            <p:cNvGrpSpPr/>
            <p:nvPr/>
          </p:nvGrpSpPr>
          <p:grpSpPr>
            <a:xfrm>
              <a:off x="152400" y="1371601"/>
              <a:ext cx="2679303" cy="2264648"/>
              <a:chOff x="152400" y="1371601"/>
              <a:chExt cx="2679303" cy="2264648"/>
            </a:xfrm>
          </p:grpSpPr>
          <p:pic>
            <p:nvPicPr>
              <p:cNvPr id="1026" name="Picture 2" descr="Aristolochic acid-D.png"/>
              <p:cNvPicPr>
                <a:picLocks noChangeAspect="1" noChangeArrowheads="1"/>
              </p:cNvPicPr>
              <p:nvPr/>
            </p:nvPicPr>
            <p:blipFill rotWithShape="1">
              <a:blip r:embed="rId4">
                <a:extLst>
                  <a:ext uri="{28A0092B-C50C-407E-A947-70E740481C1C}">
                    <a14:useLocalDpi xmlns:a14="http://schemas.microsoft.com/office/drawing/2010/main" val="0"/>
                  </a:ext>
                </a:extLst>
              </a:blip>
              <a:srcRect l="20695" r="12871" b="8812"/>
              <a:stretch/>
            </p:blipFill>
            <p:spPr bwMode="auto">
              <a:xfrm>
                <a:off x="636104" y="1371601"/>
                <a:ext cx="1649896" cy="2264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 y="3212068"/>
                <a:ext cx="922881" cy="369332"/>
              </a:xfrm>
              <a:prstGeom prst="rect">
                <a:avLst/>
              </a:prstGeom>
              <a:noFill/>
            </p:spPr>
            <p:txBody>
              <a:bodyPr wrap="none" rtlCol="0">
                <a:spAutoFit/>
              </a:bodyPr>
              <a:lstStyle/>
              <a:p>
                <a:r>
                  <a:rPr lang="en-US" dirty="0" err="1"/>
                  <a:t>hydroxy</a:t>
                </a:r>
                <a:endParaRPr lang="en-US" dirty="0"/>
              </a:p>
            </p:txBody>
          </p:sp>
          <p:sp>
            <p:nvSpPr>
              <p:cNvPr id="7" name="TextBox 6"/>
              <p:cNvSpPr txBox="1"/>
              <p:nvPr/>
            </p:nvSpPr>
            <p:spPr>
              <a:xfrm>
                <a:off x="1828800" y="3200400"/>
                <a:ext cx="1002903" cy="369332"/>
              </a:xfrm>
              <a:prstGeom prst="rect">
                <a:avLst/>
              </a:prstGeom>
              <a:noFill/>
            </p:spPr>
            <p:txBody>
              <a:bodyPr wrap="none" rtlCol="0">
                <a:spAutoFit/>
              </a:bodyPr>
              <a:lstStyle/>
              <a:p>
                <a:r>
                  <a:rPr lang="en-US" dirty="0" err="1"/>
                  <a:t>methoxy</a:t>
                </a:r>
                <a:endParaRPr lang="en-US" dirty="0"/>
              </a:p>
            </p:txBody>
          </p:sp>
        </p:grpSp>
        <p:sp>
          <p:nvSpPr>
            <p:cNvPr id="10" name="TextBox 9"/>
            <p:cNvSpPr txBox="1"/>
            <p:nvPr/>
          </p:nvSpPr>
          <p:spPr>
            <a:xfrm>
              <a:off x="152400" y="1295400"/>
              <a:ext cx="1107996" cy="646331"/>
            </a:xfrm>
            <a:prstGeom prst="rect">
              <a:avLst/>
            </a:prstGeom>
            <a:noFill/>
          </p:spPr>
          <p:txBody>
            <a:bodyPr wrap="none" rtlCol="0">
              <a:spAutoFit/>
            </a:bodyPr>
            <a:lstStyle/>
            <a:p>
              <a:r>
                <a:rPr lang="en-US" sz="3600" dirty="0"/>
                <a:t>AA D</a:t>
              </a:r>
            </a:p>
          </p:txBody>
        </p:sp>
      </p:grpSp>
      <p:grpSp>
        <p:nvGrpSpPr>
          <p:cNvPr id="21" name="Group 20"/>
          <p:cNvGrpSpPr/>
          <p:nvPr/>
        </p:nvGrpSpPr>
        <p:grpSpPr>
          <a:xfrm>
            <a:off x="3276600" y="3733800"/>
            <a:ext cx="7772400" cy="2037521"/>
            <a:chOff x="3276600" y="1550504"/>
            <a:chExt cx="7772400" cy="2037521"/>
          </a:xfrm>
        </p:grpSpPr>
        <p:grpSp>
          <p:nvGrpSpPr>
            <p:cNvPr id="20" name="Group 19"/>
            <p:cNvGrpSpPr/>
            <p:nvPr/>
          </p:nvGrpSpPr>
          <p:grpSpPr>
            <a:xfrm>
              <a:off x="3276600" y="1550504"/>
              <a:ext cx="7772400" cy="2037521"/>
              <a:chOff x="3276600" y="1550504"/>
              <a:chExt cx="7772400" cy="2037521"/>
            </a:xfrm>
          </p:grpSpPr>
          <p:pic>
            <p:nvPicPr>
              <p:cNvPr id="4" name="Picture 3"/>
              <p:cNvPicPr>
                <a:picLocks noChangeAspect="1"/>
              </p:cNvPicPr>
              <p:nvPr/>
            </p:nvPicPr>
            <p:blipFill rotWithShape="1">
              <a:blip r:embed="rId5"/>
              <a:srcRect l="14185" t="58924" r="13343" b="26445"/>
              <a:stretch/>
            </p:blipFill>
            <p:spPr>
              <a:xfrm>
                <a:off x="3276600" y="2727296"/>
                <a:ext cx="7772400" cy="860729"/>
              </a:xfrm>
              <a:prstGeom prst="rect">
                <a:avLst/>
              </a:prstGeom>
            </p:spPr>
          </p:pic>
          <p:pic>
            <p:nvPicPr>
              <p:cNvPr id="13" name="Picture 12"/>
              <p:cNvPicPr>
                <a:picLocks noChangeAspect="1"/>
              </p:cNvPicPr>
              <p:nvPr/>
            </p:nvPicPr>
            <p:blipFill rotWithShape="1">
              <a:blip r:embed="rId5"/>
              <a:srcRect l="14185" t="35878" r="13343" b="50617"/>
              <a:stretch/>
            </p:blipFill>
            <p:spPr>
              <a:xfrm>
                <a:off x="3276600" y="1550504"/>
                <a:ext cx="7772400" cy="794470"/>
              </a:xfrm>
              <a:prstGeom prst="rect">
                <a:avLst/>
              </a:prstGeom>
            </p:spPr>
          </p:pic>
        </p:grpSp>
        <p:sp>
          <p:nvSpPr>
            <p:cNvPr id="15" name="TextBox 14"/>
            <p:cNvSpPr txBox="1"/>
            <p:nvPr/>
          </p:nvSpPr>
          <p:spPr>
            <a:xfrm>
              <a:off x="4038600" y="3048000"/>
              <a:ext cx="3091680" cy="369332"/>
            </a:xfrm>
            <a:prstGeom prst="rect">
              <a:avLst/>
            </a:prstGeom>
            <a:noFill/>
          </p:spPr>
          <p:txBody>
            <a:bodyPr wrap="none" rtlCol="0">
              <a:spAutoFit/>
            </a:bodyPr>
            <a:lstStyle/>
            <a:p>
              <a:r>
                <a:rPr lang="en-US" b="1" dirty="0"/>
                <a:t>AA D in HepG2 cells (replicate)</a:t>
              </a:r>
            </a:p>
          </p:txBody>
        </p:sp>
        <p:sp>
          <p:nvSpPr>
            <p:cNvPr id="16" name="TextBox 15"/>
            <p:cNvSpPr txBox="1"/>
            <p:nvPr/>
          </p:nvSpPr>
          <p:spPr>
            <a:xfrm>
              <a:off x="4038600" y="1828800"/>
              <a:ext cx="2064989" cy="369332"/>
            </a:xfrm>
            <a:prstGeom prst="rect">
              <a:avLst/>
            </a:prstGeom>
            <a:noFill/>
          </p:spPr>
          <p:txBody>
            <a:bodyPr wrap="none" rtlCol="0">
              <a:spAutoFit/>
            </a:bodyPr>
            <a:lstStyle/>
            <a:p>
              <a:r>
                <a:rPr lang="en-US" b="1" dirty="0"/>
                <a:t>AA D in HepG2 cells</a:t>
              </a:r>
            </a:p>
          </p:txBody>
        </p:sp>
      </p:grpSp>
      <p:pic>
        <p:nvPicPr>
          <p:cNvPr id="8" name="Picture 7"/>
          <p:cNvPicPr>
            <a:picLocks noChangeAspect="1"/>
          </p:cNvPicPr>
          <p:nvPr/>
        </p:nvPicPr>
        <p:blipFill rotWithShape="1">
          <a:blip r:embed="rId6"/>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7"/>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95517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83</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4"/>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5"/>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411" t="6450" r="18144" b="11078"/>
          <a:stretch/>
        </p:blipFill>
        <p:spPr>
          <a:xfrm flipH="1">
            <a:off x="758589" y="4267200"/>
            <a:ext cx="1832211" cy="2057400"/>
          </a:xfrm>
          <a:prstGeom prst="rect">
            <a:avLst/>
          </a:prstGeom>
        </p:spPr>
      </p:pic>
      <p:sp>
        <p:nvSpPr>
          <p:cNvPr id="27" name="TextBox 26"/>
          <p:cNvSpPr txBox="1"/>
          <p:nvPr/>
        </p:nvSpPr>
        <p:spPr>
          <a:xfrm>
            <a:off x="278588" y="3697069"/>
            <a:ext cx="2769412" cy="646331"/>
          </a:xfrm>
          <a:prstGeom prst="rect">
            <a:avLst/>
          </a:prstGeom>
          <a:noFill/>
        </p:spPr>
        <p:txBody>
          <a:bodyPr wrap="none" rtlCol="0">
            <a:spAutoFit/>
          </a:bodyPr>
          <a:lstStyle/>
          <a:p>
            <a:r>
              <a:rPr lang="en-US" sz="3600" dirty="0"/>
              <a:t>Aristolactam I</a:t>
            </a:r>
          </a:p>
        </p:txBody>
      </p:sp>
      <p:pic>
        <p:nvPicPr>
          <p:cNvPr id="28" name="Picture 27"/>
          <p:cNvPicPr>
            <a:picLocks noChangeAspect="1"/>
          </p:cNvPicPr>
          <p:nvPr/>
        </p:nvPicPr>
        <p:blipFill rotWithShape="1">
          <a:blip r:embed="rId7"/>
          <a:srcRect l="6416" t="23903" r="2724" b="15685"/>
          <a:stretch/>
        </p:blipFill>
        <p:spPr>
          <a:xfrm>
            <a:off x="3581400" y="3581400"/>
            <a:ext cx="7239000" cy="764024"/>
          </a:xfrm>
          <a:prstGeom prst="rect">
            <a:avLst/>
          </a:prstGeom>
        </p:spPr>
      </p:pic>
      <p:sp>
        <p:nvSpPr>
          <p:cNvPr id="19" name="Oval 18"/>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00200" y="41910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08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18269" t="32131" r="17836" b="25771"/>
          <a:stretch/>
        </p:blipFill>
        <p:spPr>
          <a:xfrm>
            <a:off x="3429000" y="3581400"/>
            <a:ext cx="7467600" cy="781036"/>
          </a:xfrm>
          <a:prstGeom prst="rect">
            <a:avLst/>
          </a:prstGeom>
        </p:spPr>
      </p:pic>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84</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4">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5"/>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6"/>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1899" t="13335" r="9527" b="9527"/>
          <a:stretch/>
        </p:blipFill>
        <p:spPr>
          <a:xfrm flipV="1">
            <a:off x="685800" y="4343400"/>
            <a:ext cx="1946031" cy="1910463"/>
          </a:xfrm>
          <a:prstGeom prst="rect">
            <a:avLst/>
          </a:prstGeom>
        </p:spPr>
      </p:pic>
      <p:sp>
        <p:nvSpPr>
          <p:cNvPr id="16" name="TextBox 15"/>
          <p:cNvSpPr txBox="1"/>
          <p:nvPr/>
        </p:nvSpPr>
        <p:spPr>
          <a:xfrm>
            <a:off x="290897" y="3697069"/>
            <a:ext cx="3138103" cy="646331"/>
          </a:xfrm>
          <a:prstGeom prst="rect">
            <a:avLst/>
          </a:prstGeom>
          <a:noFill/>
        </p:spPr>
        <p:txBody>
          <a:bodyPr wrap="none" rtlCol="0">
            <a:spAutoFit/>
          </a:bodyPr>
          <a:lstStyle/>
          <a:p>
            <a:r>
              <a:rPr lang="en-US" sz="3600" dirty="0"/>
              <a:t>Aristolactam BII</a:t>
            </a:r>
          </a:p>
        </p:txBody>
      </p:sp>
      <p:sp>
        <p:nvSpPr>
          <p:cNvPr id="22" name="Oval 21"/>
          <p:cNvSpPr/>
          <p:nvPr/>
        </p:nvSpPr>
        <p:spPr>
          <a:xfrm>
            <a:off x="1752600" y="44196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05000" y="58674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2600" y="30480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7200" y="16764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 y="44196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824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Double-base signatures in exposed cell lines and in tumours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85</a:t>
            </a:fld>
            <a:endParaRPr lang="en-US"/>
          </a:p>
        </p:txBody>
      </p:sp>
      <p:grpSp>
        <p:nvGrpSpPr>
          <p:cNvPr id="18" name="Group 17"/>
          <p:cNvGrpSpPr/>
          <p:nvPr/>
        </p:nvGrpSpPr>
        <p:grpSpPr>
          <a:xfrm>
            <a:off x="228600" y="1117600"/>
            <a:ext cx="2209800" cy="2311400"/>
            <a:chOff x="152400" y="4013200"/>
            <a:chExt cx="2209800" cy="2311400"/>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4114800"/>
              <a:ext cx="856325" cy="584775"/>
            </a:xfrm>
            <a:prstGeom prst="rect">
              <a:avLst/>
            </a:prstGeom>
            <a:noFill/>
          </p:spPr>
          <p:txBody>
            <a:bodyPr wrap="none" rtlCol="0">
              <a:spAutoFit/>
            </a:bodyPr>
            <a:lstStyle/>
            <a:p>
              <a:r>
                <a:rPr lang="en-US" sz="3200" dirty="0"/>
                <a:t>AA I</a:t>
              </a:r>
            </a:p>
          </p:txBody>
        </p:sp>
      </p:grpSp>
      <p:pic>
        <p:nvPicPr>
          <p:cNvPr id="5" name="Picture 4"/>
          <p:cNvPicPr>
            <a:picLocks noChangeAspect="1"/>
          </p:cNvPicPr>
          <p:nvPr/>
        </p:nvPicPr>
        <p:blipFill rotWithShape="1">
          <a:blip r:embed="rId4"/>
          <a:srcRect l="6875" t="26349" r="6298" b="11809"/>
          <a:stretch/>
        </p:blipFill>
        <p:spPr>
          <a:xfrm>
            <a:off x="2514600" y="1295400"/>
            <a:ext cx="9525000" cy="1682434"/>
          </a:xfrm>
          <a:prstGeom prst="rect">
            <a:avLst/>
          </a:prstGeom>
        </p:spPr>
      </p:pic>
      <p:pic>
        <p:nvPicPr>
          <p:cNvPr id="10" name="Picture 9"/>
          <p:cNvPicPr>
            <a:picLocks noChangeAspect="1"/>
          </p:cNvPicPr>
          <p:nvPr/>
        </p:nvPicPr>
        <p:blipFill rotWithShape="1">
          <a:blip r:embed="rId5"/>
          <a:srcRect l="7164" t="27690" r="6105" b="15098"/>
          <a:stretch/>
        </p:blipFill>
        <p:spPr>
          <a:xfrm>
            <a:off x="2514600" y="3048000"/>
            <a:ext cx="9601200" cy="1570663"/>
          </a:xfrm>
          <a:prstGeom prst="rect">
            <a:avLst/>
          </a:prstGeom>
        </p:spPr>
      </p:pic>
      <p:sp>
        <p:nvSpPr>
          <p:cNvPr id="27" name="TextBox 26"/>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4" name="TextBox 3"/>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7" name="Down Arrow 6"/>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383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86</a:t>
            </a:fld>
            <a:endParaRPr lang="en-US"/>
          </a:p>
        </p:txBody>
      </p:sp>
      <p:pic>
        <p:nvPicPr>
          <p:cNvPr id="7" name="Picture 6"/>
          <p:cNvPicPr>
            <a:picLocks noChangeAspect="1"/>
          </p:cNvPicPr>
          <p:nvPr/>
        </p:nvPicPr>
        <p:blipFill rotWithShape="1">
          <a:blip r:embed="rId3"/>
          <a:srcRect l="8029" t="31001" r="4856" b="9289"/>
          <a:stretch/>
        </p:blipFill>
        <p:spPr>
          <a:xfrm>
            <a:off x="2661138" y="1219200"/>
            <a:ext cx="9525000" cy="1619034"/>
          </a:xfrm>
          <a:prstGeom prst="rect">
            <a:avLst/>
          </a:prstGeom>
        </p:spPr>
      </p:pic>
      <p:pic>
        <p:nvPicPr>
          <p:cNvPr id="4" name="Picture 3"/>
          <p:cNvPicPr>
            <a:picLocks noChangeAspect="1"/>
          </p:cNvPicPr>
          <p:nvPr/>
        </p:nvPicPr>
        <p:blipFill rotWithShape="1">
          <a:blip r:embed="rId4"/>
          <a:srcRect l="8540" t="24621" r="6065" b="13924"/>
          <a:stretch/>
        </p:blipFill>
        <p:spPr>
          <a:xfrm>
            <a:off x="2667000" y="2895600"/>
            <a:ext cx="9393311" cy="1676400"/>
          </a:xfrm>
          <a:prstGeom prst="rect">
            <a:avLst/>
          </a:prstGeom>
        </p:spPr>
      </p:pic>
      <p:sp>
        <p:nvSpPr>
          <p:cNvPr id="10" name="TextBox 9"/>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Deletion signatures in exposed cell lines and in tumours</a:t>
            </a:r>
          </a:p>
        </p:txBody>
      </p:sp>
      <p:grpSp>
        <p:nvGrpSpPr>
          <p:cNvPr id="12" name="Group 11"/>
          <p:cNvGrpSpPr/>
          <p:nvPr/>
        </p:nvGrpSpPr>
        <p:grpSpPr>
          <a:xfrm>
            <a:off x="228600" y="1117600"/>
            <a:ext cx="2209800" cy="2311400"/>
            <a:chOff x="152400" y="4013200"/>
            <a:chExt cx="2209800" cy="2311400"/>
          </a:xfrm>
        </p:grpSpPr>
        <p:pic>
          <p:nvPicPr>
            <p:cNvPr id="13" name="Picture 4" descr="Aristolochic acid.png"/>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2400" y="4114800"/>
              <a:ext cx="856325" cy="584775"/>
            </a:xfrm>
            <a:prstGeom prst="rect">
              <a:avLst/>
            </a:prstGeom>
            <a:noFill/>
          </p:spPr>
          <p:txBody>
            <a:bodyPr wrap="none" rtlCol="0">
              <a:spAutoFit/>
            </a:bodyPr>
            <a:lstStyle/>
            <a:p>
              <a:r>
                <a:rPr lang="en-US" sz="3200" dirty="0"/>
                <a:t>AA I</a:t>
              </a:r>
            </a:p>
          </p:txBody>
        </p:sp>
      </p:grpSp>
      <p:sp>
        <p:nvSpPr>
          <p:cNvPr id="15" name="TextBox 14"/>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11" name="Down Arrow 10"/>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172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515600" cy="848632"/>
          </a:xfrm>
        </p:spPr>
        <p:txBody>
          <a:bodyPr/>
          <a:lstStyle/>
          <a:p>
            <a:r>
              <a:rPr lang="en-US" dirty="0"/>
              <a:t>Main results</a:t>
            </a:r>
          </a:p>
        </p:txBody>
      </p:sp>
      <p:sp>
        <p:nvSpPr>
          <p:cNvPr id="3" name="Content Placeholder 2"/>
          <p:cNvSpPr>
            <a:spLocks noGrp="1"/>
          </p:cNvSpPr>
          <p:nvPr>
            <p:ph idx="1"/>
          </p:nvPr>
        </p:nvSpPr>
        <p:spPr>
          <a:xfrm>
            <a:off x="838200" y="914400"/>
            <a:ext cx="10515600" cy="5410200"/>
          </a:xfrm>
        </p:spPr>
        <p:txBody>
          <a:bodyPr/>
          <a:lstStyle/>
          <a:p>
            <a:r>
              <a:rPr lang="en-US" sz="2800" dirty="0"/>
              <a:t>Liver mutation data indicate widespread exposure to AA</a:t>
            </a:r>
          </a:p>
          <a:p>
            <a:r>
              <a:rPr lang="en-US" sz="2800" dirty="0"/>
              <a:t>AA: known urinary tract carcinogen and kidney toxin</a:t>
            </a:r>
          </a:p>
          <a:p>
            <a:r>
              <a:rPr lang="en-US" sz="2800" dirty="0"/>
              <a:t>AA-mutated liver cancers are common in many parts of East Asia</a:t>
            </a:r>
          </a:p>
          <a:p>
            <a:r>
              <a:rPr lang="en-US" sz="2800" dirty="0"/>
              <a:t>AA herbs are also used in South Asia, Africa, and Latin America, but AA exposure in cancer there has not been studied</a:t>
            </a:r>
          </a:p>
          <a:p>
            <a:r>
              <a:rPr lang="en-US" sz="2800" dirty="0"/>
              <a:t>Multiple lines of evidence, including epidemiological and experimental studies, provide strong evidence that AA causes liver cancer</a:t>
            </a:r>
          </a:p>
          <a:p>
            <a:r>
              <a:rPr lang="en-US" sz="2800" dirty="0"/>
              <a:t>Multiple AA-related compounds generate the same mutational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87</a:t>
            </a:fld>
            <a:endParaRPr lang="en-US" dirty="0"/>
          </a:p>
        </p:txBody>
      </p:sp>
    </p:spTree>
    <p:extLst>
      <p:ext uri="{BB962C8B-B14F-4D97-AF65-F5344CB8AC3E}">
        <p14:creationId xmlns:p14="http://schemas.microsoft.com/office/powerpoint/2010/main" val="7021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800" dirty="0"/>
          </a:p>
          <a:p>
            <a:endParaRPr lang="en-US" sz="2800" dirty="0"/>
          </a:p>
          <a:p>
            <a:pPr marL="0" indent="0">
              <a:buNone/>
            </a:pPr>
            <a:endParaRPr lang="en-US" sz="28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Tree>
    <p:extLst>
      <p:ext uri="{BB962C8B-B14F-4D97-AF65-F5344CB8AC3E}">
        <p14:creationId xmlns:p14="http://schemas.microsoft.com/office/powerpoint/2010/main" val="29218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200" dirty="0"/>
          </a:p>
          <a:p>
            <a:endParaRPr lang="en-US" sz="2200" dirty="0"/>
          </a:p>
          <a:p>
            <a:pPr marL="0" indent="0">
              <a:buNone/>
            </a:pPr>
            <a:endParaRPr lang="en-US" sz="22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
        <p:nvSpPr>
          <p:cNvPr id="11" name="TextBox 10"/>
          <p:cNvSpPr txBox="1"/>
          <p:nvPr/>
        </p:nvSpPr>
        <p:spPr>
          <a:xfrm>
            <a:off x="533400" y="3505200"/>
            <a:ext cx="11201400"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 other known exposure creates this signature</a:t>
            </a:r>
          </a:p>
          <a:p>
            <a:pPr marL="342900" indent="-342900">
              <a:buFont typeface="Arial" panose="020B0604020202020204" pitchFamily="34" charset="0"/>
              <a:buChar char="•"/>
            </a:pPr>
            <a:r>
              <a:rPr lang="en-US" sz="2000" dirty="0"/>
              <a:t>Mutational spectra of many tumours dominated by this signature (the signature is often easy to detect by inspection – see above)</a:t>
            </a:r>
          </a:p>
          <a:p>
            <a:pPr marL="342900" indent="-342900">
              <a:buFont typeface="Arial" panose="020B0604020202020204" pitchFamily="34" charset="0"/>
              <a:buChar char="•"/>
            </a:pPr>
            <a:r>
              <a:rPr lang="en-US" sz="2000" dirty="0"/>
              <a:t>Signature associated with aristolactam-DNA adducts: kidney cancer, upper tract urothelial carcinoma, intra-hepatic bile duct cancer, HCC (aristolactams are the directly mutagenic metabolites of AA)</a:t>
            </a:r>
          </a:p>
          <a:p>
            <a:pPr marL="342900" indent="-342900">
              <a:buFont typeface="Arial" panose="020B0604020202020204" pitchFamily="34" charset="0"/>
              <a:buChar char="•"/>
            </a:pPr>
            <a:r>
              <a:rPr lang="en-US" sz="2000" dirty="0"/>
              <a:t>Found in tumours in geographic regions with known high exposure to AA</a:t>
            </a:r>
          </a:p>
          <a:p>
            <a:pPr marL="342900" indent="-342900">
              <a:buFont typeface="Arial" panose="020B0604020202020204" pitchFamily="34" charset="0"/>
              <a:buChar char="•"/>
            </a:pPr>
            <a:r>
              <a:rPr lang="en-US" sz="2000" dirty="0"/>
              <a:t>Epidemiological evidence that consumption of AA-containing herbs increases HCC risk in region where high proportion of HCCs have this signature</a:t>
            </a:r>
          </a:p>
        </p:txBody>
      </p:sp>
    </p:spTree>
    <p:extLst>
      <p:ext uri="{BB962C8B-B14F-4D97-AF65-F5344CB8AC3E}">
        <p14:creationId xmlns:p14="http://schemas.microsoft.com/office/powerpoint/2010/main" val="36059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82096"/>
            <a:ext cx="10515600" cy="908783"/>
          </a:xfrm>
        </p:spPr>
        <p:txBody>
          <a:bodyPr>
            <a:normAutofit/>
          </a:bodyPr>
          <a:lstStyle/>
          <a:p>
            <a:pPr algn="l"/>
            <a:r>
              <a:rPr lang="en-US" sz="4000" dirty="0"/>
              <a:t>Future research leading to prevention</a:t>
            </a:r>
          </a:p>
        </p:txBody>
      </p:sp>
      <p:sp>
        <p:nvSpPr>
          <p:cNvPr id="3" name="Content Placeholder 2"/>
          <p:cNvSpPr>
            <a:spLocks noGrp="1"/>
          </p:cNvSpPr>
          <p:nvPr>
            <p:ph idx="1"/>
          </p:nvPr>
        </p:nvSpPr>
        <p:spPr>
          <a:xfrm>
            <a:off x="533400" y="1371601"/>
            <a:ext cx="11084626" cy="4876800"/>
          </a:xfrm>
        </p:spPr>
        <p:txBody>
          <a:bodyPr>
            <a:normAutofit/>
          </a:bodyPr>
          <a:lstStyle/>
          <a:p>
            <a:r>
              <a:rPr lang="en-US" dirty="0"/>
              <a:t>What is the dose-risk relationship between AA exposure and liver cancer? In conjunction with hepatitis?</a:t>
            </a:r>
          </a:p>
          <a:p>
            <a:r>
              <a:rPr lang="en-US" dirty="0"/>
              <a:t>How are people being exposed? Which herbs? How prepared? Which AAs are they being exposed to?</a:t>
            </a:r>
          </a:p>
          <a:p>
            <a:r>
              <a:rPr lang="en-US" dirty="0"/>
              <a:t>Which AA-family chemicals and dosages have the main impact on kidney failure, urinary tract cancer, and liver and bile duct cancers?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90</a:t>
            </a:fld>
            <a:endParaRPr lang="en-US"/>
          </a:p>
        </p:txBody>
      </p:sp>
    </p:spTree>
    <p:extLst>
      <p:ext uri="{BB962C8B-B14F-4D97-AF65-F5344CB8AC3E}">
        <p14:creationId xmlns:p14="http://schemas.microsoft.com/office/powerpoint/2010/main" val="40479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924800" cy="762000"/>
          </a:xfrm>
        </p:spPr>
        <p:txBody>
          <a:bodyPr/>
          <a:lstStyle/>
          <a:p>
            <a:pPr algn="l"/>
            <a:r>
              <a:rPr lang="en-US"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91</a:t>
            </a:fld>
            <a:endParaRPr lang="en-US"/>
          </a:p>
        </p:txBody>
      </p:sp>
      <p:sp>
        <p:nvSpPr>
          <p:cNvPr id="4" name="TextBox 3"/>
          <p:cNvSpPr txBox="1"/>
          <p:nvPr/>
        </p:nvSpPr>
        <p:spPr>
          <a:xfrm>
            <a:off x="381000" y="990600"/>
            <a:ext cx="5410200" cy="3908762"/>
          </a:xfrm>
          <a:prstGeom prst="rect">
            <a:avLst/>
          </a:prstGeom>
          <a:noFill/>
        </p:spPr>
        <p:txBody>
          <a:bodyPr wrap="square" rtlCol="0">
            <a:spAutoFit/>
          </a:bodyPr>
          <a:lstStyle/>
          <a:p>
            <a:r>
              <a:rPr lang="en-US" sz="3200" b="1" dirty="0"/>
              <a:t>The mutational features of aristolochic acid-induced mouse and human liver cancers</a:t>
            </a:r>
          </a:p>
          <a:p>
            <a:r>
              <a:rPr lang="en-US" sz="2400" dirty="0"/>
              <a:t>Zhao-Ning Lu, Qing Luo, Li-Nan Zhao, </a:t>
            </a:r>
          </a:p>
          <a:p>
            <a:r>
              <a:rPr lang="en-US" sz="2400" dirty="0"/>
              <a:t>Yi Shi, Na Wang, Lan Wang,  </a:t>
            </a:r>
          </a:p>
          <a:p>
            <a:r>
              <a:rPr lang="en-US" sz="2400" dirty="0" err="1"/>
              <a:t>Ze-Guang</a:t>
            </a:r>
            <a:r>
              <a:rPr lang="en-US" sz="2400" dirty="0"/>
              <a:t> Han</a:t>
            </a:r>
          </a:p>
          <a:p>
            <a:r>
              <a:rPr lang="en-US" sz="2400" i="1" dirty="0"/>
              <a:t>Hepatology, </a:t>
            </a:r>
            <a:r>
              <a:rPr lang="en-US" sz="2400" dirty="0"/>
              <a:t>2019, 10.1002/</a:t>
            </a:r>
            <a:r>
              <a:rPr lang="en-US" sz="2400" dirty="0" err="1"/>
              <a:t>hep.30863</a:t>
            </a:r>
            <a:endParaRPr lang="en-US" sz="2400" dirty="0"/>
          </a:p>
          <a:p>
            <a:endParaRPr lang="en-US" sz="2400" dirty="0"/>
          </a:p>
        </p:txBody>
      </p:sp>
      <p:pic>
        <p:nvPicPr>
          <p:cNvPr id="9" name="Picture 8"/>
          <p:cNvPicPr>
            <a:picLocks noChangeAspect="1"/>
          </p:cNvPicPr>
          <p:nvPr/>
        </p:nvPicPr>
        <p:blipFill rotWithShape="1">
          <a:blip r:embed="rId3"/>
          <a:srcRect l="13605" t="20342" r="12258" b="5470"/>
          <a:stretch/>
        </p:blipFill>
        <p:spPr>
          <a:xfrm>
            <a:off x="5824728" y="1143000"/>
            <a:ext cx="6367272" cy="5087816"/>
          </a:xfrm>
          <a:prstGeom prst="rect">
            <a:avLst/>
          </a:prstGeom>
        </p:spPr>
      </p:pic>
      <p:sp>
        <p:nvSpPr>
          <p:cNvPr id="14" name="TextBox 13"/>
          <p:cNvSpPr txBox="1"/>
          <p:nvPr/>
        </p:nvSpPr>
        <p:spPr>
          <a:xfrm>
            <a:off x="3657600" y="5791200"/>
            <a:ext cx="3037306" cy="461665"/>
          </a:xfrm>
          <a:prstGeom prst="rect">
            <a:avLst/>
          </a:prstGeom>
          <a:noFill/>
        </p:spPr>
        <p:txBody>
          <a:bodyPr wrap="none" rtlCol="0">
            <a:spAutoFit/>
          </a:bodyPr>
          <a:lstStyle/>
          <a:p>
            <a:r>
              <a:rPr lang="en-US" sz="2400" dirty="0"/>
              <a:t>Months after exposure</a:t>
            </a:r>
          </a:p>
        </p:txBody>
      </p:sp>
      <p:sp>
        <p:nvSpPr>
          <p:cNvPr id="12" name="Rectangle 11"/>
          <p:cNvSpPr/>
          <p:nvPr/>
        </p:nvSpPr>
        <p:spPr>
          <a:xfrm>
            <a:off x="5257800" y="10668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4275851" y="3496549"/>
            <a:ext cx="2730363" cy="461665"/>
          </a:xfrm>
          <a:prstGeom prst="rect">
            <a:avLst/>
          </a:prstGeom>
          <a:noFill/>
        </p:spPr>
        <p:txBody>
          <a:bodyPr wrap="none" rtlCol="0">
            <a:spAutoFit/>
          </a:bodyPr>
          <a:lstStyle/>
          <a:p>
            <a:r>
              <a:rPr lang="en-US" sz="2400" dirty="0"/>
              <a:t>Tumor incidence (%)</a:t>
            </a:r>
          </a:p>
        </p:txBody>
      </p:sp>
      <p:sp>
        <p:nvSpPr>
          <p:cNvPr id="18" name="TextBox 17"/>
          <p:cNvSpPr txBox="1"/>
          <p:nvPr/>
        </p:nvSpPr>
        <p:spPr>
          <a:xfrm>
            <a:off x="381000" y="6286500"/>
            <a:ext cx="3644331" cy="369332"/>
          </a:xfrm>
          <a:prstGeom prst="rect">
            <a:avLst/>
          </a:prstGeom>
          <a:noFill/>
        </p:spPr>
        <p:txBody>
          <a:bodyPr wrap="none" rtlCol="0">
            <a:spAutoFit/>
          </a:bodyPr>
          <a:lstStyle/>
          <a:p>
            <a:r>
              <a:rPr lang="en-US" dirty="0"/>
              <a:t>AAI @ 2.5 mg/kg or 5 mg/kg (“high”)</a:t>
            </a:r>
          </a:p>
        </p:txBody>
      </p:sp>
      <p:sp>
        <p:nvSpPr>
          <p:cNvPr id="5" name="Rectangle 4"/>
          <p:cNvSpPr/>
          <p:nvPr/>
        </p:nvSpPr>
        <p:spPr>
          <a:xfrm>
            <a:off x="6553200" y="32004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05800" y="1600200"/>
            <a:ext cx="14478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726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p:cNvSpPr/>
          <p:nvPr/>
        </p:nvSpPr>
        <p:spPr>
          <a:xfrm>
            <a:off x="114300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Rectangle 16"/>
          <p:cNvSpPr/>
          <p:nvPr/>
        </p:nvSpPr>
        <p:spPr>
          <a:xfrm>
            <a:off x="10363200" y="12192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72200" y="1219200"/>
            <a:ext cx="6553200" cy="461665"/>
          </a:xfrm>
          <a:prstGeom prst="rect">
            <a:avLst/>
          </a:prstGeom>
          <a:noFill/>
        </p:spPr>
        <p:txBody>
          <a:bodyPr wrap="square" rtlCol="0">
            <a:spAutoFit/>
          </a:bodyPr>
          <a:lstStyle/>
          <a:p>
            <a:r>
              <a:rPr lang="en-US" sz="2400" dirty="0"/>
              <a:t>** or * = significant versus untreated</a:t>
            </a:r>
          </a:p>
        </p:txBody>
      </p:sp>
    </p:spTree>
    <p:extLst>
      <p:ext uri="{BB962C8B-B14F-4D97-AF65-F5344CB8AC3E}">
        <p14:creationId xmlns:p14="http://schemas.microsoft.com/office/powerpoint/2010/main" val="2304825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3E7C-88EE-40EE-AED3-26FF7127BD75}"/>
              </a:ext>
            </a:extLst>
          </p:cNvPr>
          <p:cNvSpPr>
            <a:spLocks noGrp="1"/>
          </p:cNvSpPr>
          <p:nvPr>
            <p:ph type="title"/>
          </p:nvPr>
        </p:nvSpPr>
        <p:spPr/>
        <p:txBody>
          <a:bodyPr/>
          <a:lstStyle/>
          <a:p>
            <a:r>
              <a:rPr lang="en-US" dirty="0"/>
              <a:t>Slides on attribution – not needed</a:t>
            </a:r>
          </a:p>
        </p:txBody>
      </p:sp>
      <p:sp>
        <p:nvSpPr>
          <p:cNvPr id="3" name="Slide Number Placeholder 2">
            <a:extLst>
              <a:ext uri="{FF2B5EF4-FFF2-40B4-BE49-F238E27FC236}">
                <a16:creationId xmlns:a16="http://schemas.microsoft.com/office/drawing/2014/main" id="{E7F2388B-B63E-4FA2-879D-9FC2F3B701BD}"/>
              </a:ext>
            </a:extLst>
          </p:cNvPr>
          <p:cNvSpPr>
            <a:spLocks noGrp="1"/>
          </p:cNvSpPr>
          <p:nvPr>
            <p:ph type="sldNum" sz="quarter" idx="12"/>
          </p:nvPr>
        </p:nvSpPr>
        <p:spPr/>
        <p:txBody>
          <a:bodyPr/>
          <a:lstStyle/>
          <a:p>
            <a:pPr>
              <a:defRPr/>
            </a:pPr>
            <a:fld id="{47EB465D-2B07-4782-9D38-CDF7B0E66DA7}" type="slidenum">
              <a:rPr lang="en-US" smtClean="0"/>
              <a:pPr>
                <a:defRPr/>
              </a:pPr>
              <a:t>92</a:t>
            </a:fld>
            <a:endParaRPr lang="en-US"/>
          </a:p>
        </p:txBody>
      </p:sp>
    </p:spTree>
    <p:extLst>
      <p:ext uri="{BB962C8B-B14F-4D97-AF65-F5344CB8AC3E}">
        <p14:creationId xmlns:p14="http://schemas.microsoft.com/office/powerpoint/2010/main" val="24886410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a:t>Attribution and problems with attribution:</a:t>
            </a:r>
            <a:br>
              <a:rPr lang="en-US" sz="3600" dirty="0"/>
            </a:br>
            <a:r>
              <a:rPr lang="en-US" sz="3600" dirty="0"/>
              <a:t>The need to consider all available evidence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93</a:t>
            </a:fld>
            <a:endParaRPr lang="en-US" dirty="0"/>
          </a:p>
        </p:txBody>
      </p:sp>
    </p:spTree>
    <p:extLst>
      <p:ext uri="{BB962C8B-B14F-4D97-AF65-F5344CB8AC3E}">
        <p14:creationId xmlns:p14="http://schemas.microsoft.com/office/powerpoint/2010/main" val="1620090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a:t>Central techniques based on  </a:t>
            </a:r>
            <a:br>
              <a:rPr lang="en-US" sz="3600" dirty="0"/>
            </a:br>
            <a:r>
              <a:rPr lang="en-US" sz="3600" dirty="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H contains the number of mutations in 1 tumor due to 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94</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V contains the number of mutations of 1 type (e.g. CTG &gt; CAG) in 1 tumor</a:t>
              </a:r>
              <a:endParaRPr lang="en-SG" altLang="en-US" sz="1800" dirty="0"/>
            </a:p>
          </p:txBody>
        </p:sp>
      </p:grpSp>
    </p:spTree>
    <p:extLst>
      <p:ext uri="{BB962C8B-B14F-4D97-AF65-F5344CB8AC3E}">
        <p14:creationId xmlns:p14="http://schemas.microsoft.com/office/powerpoint/2010/main" val="3826524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a:t>For Attribution: </a:t>
            </a:r>
            <a:r>
              <a:rPr lang="en-US" sz="3600" dirty="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95</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a:t>Fix the signatures</a:t>
              </a:r>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a:t>Solve for the exposures</a:t>
              </a:r>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a:t>Very few</a:t>
            </a:r>
          </a:p>
          <a:p>
            <a:pPr algn="ctr"/>
            <a:r>
              <a:rPr lang="en-US" dirty="0"/>
              <a:t>tumours</a:t>
            </a:r>
          </a:p>
        </p:txBody>
      </p:sp>
    </p:spTree>
    <p:extLst>
      <p:ext uri="{BB962C8B-B14F-4D97-AF65-F5344CB8AC3E}">
        <p14:creationId xmlns:p14="http://schemas.microsoft.com/office/powerpoint/2010/main" val="11107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96</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300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a:t>Lack of sparsity: every signature is in (almost) every tumor</a:t>
            </a:r>
            <a:br>
              <a:rPr lang="en-US" sz="2800" dirty="0"/>
            </a:br>
            <a:r>
              <a:rPr lang="en-US" sz="2800" dirty="0"/>
              <a:t>A problem in earlier the predecessors of SignatureProfiler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97</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(MMR) deficiencty</a:t>
            </a:r>
          </a:p>
          <a:p>
            <a:r>
              <a:rPr lang="en-US" sz="2400" dirty="0"/>
              <a:t>(microsatellite instability) in colon tumors</a:t>
            </a:r>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6, </a:t>
            </a:r>
            <a:r>
              <a:rPr lang="en-US" sz="2400" dirty="0"/>
              <a:t>but in reality most colon tumors do </a:t>
            </a:r>
            <a:r>
              <a:rPr lang="en-US" sz="2400" i="1" dirty="0"/>
              <a:t>NOT</a:t>
            </a:r>
            <a:r>
              <a:rPr lang="en-US" sz="2400" dirty="0"/>
              <a:t> have MMR deficiency</a:t>
            </a:r>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a:solidFill>
                  <a:srgbClr val="C00000"/>
                </a:solidFill>
              </a:rPr>
              <a:t>Real MMR deficient</a:t>
            </a:r>
          </a:p>
          <a:p>
            <a:pPr algn="ctr"/>
            <a:r>
              <a:rPr lang="en-US" dirty="0">
                <a:solidFill>
                  <a:srgbClr val="C00000"/>
                </a:solidFill>
              </a:rPr>
              <a:t>tumors</a:t>
            </a: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a:solidFill>
                  <a:srgbClr val="C00000"/>
                </a:solidFill>
              </a:rPr>
              <a:t>Attribution of MMR signature improves reconstruction of spectra but is useless for understanding biology</a:t>
            </a: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0682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a:t>Lack of sparsity (close 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98</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Tree>
    <p:extLst>
      <p:ext uri="{BB962C8B-B14F-4D97-AF65-F5344CB8AC3E}">
        <p14:creationId xmlns:p14="http://schemas.microsoft.com/office/powerpoint/2010/main" val="594684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a:t>Extracted signatures good match to ground truth (6 of 11 shown)</a:t>
            </a:r>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99</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a:t>Extracted</a:t>
            </a:r>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a:t>Ground truth</a:t>
            </a:r>
          </a:p>
        </p:txBody>
      </p:sp>
    </p:spTree>
    <p:extLst>
      <p:ext uri="{BB962C8B-B14F-4D97-AF65-F5344CB8AC3E}">
        <p14:creationId xmlns:p14="http://schemas.microsoft.com/office/powerpoint/2010/main" val="248937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6866</Words>
  <Application>Microsoft Office PowerPoint</Application>
  <PresentationFormat>Widescreen</PresentationFormat>
  <Paragraphs>974</Paragraphs>
  <Slides>116</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Cambria Math</vt:lpstr>
      <vt:lpstr>Times New Roman</vt:lpstr>
      <vt:lpstr>Office Theme</vt:lpstr>
      <vt:lpstr>Mutational signatures:  What caused the mutations in these cancers?  Why do we care? </vt:lpstr>
      <vt:lpstr>Outline</vt:lpstr>
      <vt:lpstr>What are mutational signatures and what are they good for?  Example: Aristolochic acid</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AA in multiple tumor types</vt:lpstr>
      <vt:lpstr>Taiwan a known hotspot for AA exposure AA in liver cancer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PowerPoint Presentation</vt:lpstr>
      <vt:lpstr>Computational analysis of mutational signatures: State of the art</vt:lpstr>
      <vt:lpstr>What questions do we want to answer?</vt:lpstr>
      <vt:lpstr>What questions to we want to answer?</vt:lpstr>
      <vt:lpstr>Why would you want to do signature extraction?</vt:lpstr>
      <vt:lpstr>Why would you want to do signature extraction?</vt:lpstr>
      <vt:lpstr>Signature extraction – orientation</vt:lpstr>
      <vt:lpstr>Sometimes a spectrum is dominated by 1 signature (Herbal medicine aristolochic acid mutations in multiple cancer types)</vt:lpstr>
      <vt:lpstr>More often spectra are sums of the effects of multiple signatures</vt:lpstr>
      <vt:lpstr>We can tease apart signatures in large sets of spectra by data mining</vt:lpstr>
      <vt:lpstr>PowerPoint Presentation</vt:lpstr>
      <vt:lpstr>Signature extraction (discovery) Approaches based on  Non-negative Matrix Factorization (NMF)</vt:lpstr>
      <vt:lpstr>Many techniques for extraction are based on   non negative matrix factorization (NMF)</vt:lpstr>
      <vt:lpstr>Many techniques for mutational signature extraction are based on non negative matrix factorization (NMF)</vt:lpstr>
      <vt:lpstr>General observations on NMF</vt:lpstr>
      <vt:lpstr>NMF case study: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to think about why you are doing signature discovery</vt:lpstr>
      <vt:lpstr>Hierarchical Dirichlet processes (HDP) for mutational signature extraction  / discovery</vt:lpstr>
      <vt:lpstr>HDP for mutational signature discovery (1)</vt:lpstr>
      <vt:lpstr>HDP for mutational signature discovery (1)</vt:lpstr>
      <vt:lpstr>The software for HDP as implemented by Roberts</vt:lpstr>
      <vt:lpstr>Part 1: Hierarchical Dirichlet process model for discovering mutational signatures</vt:lpstr>
      <vt:lpstr>Summary on data mining</vt:lpstr>
      <vt:lpstr>Other important questions in mutational signature analysis</vt:lpstr>
      <vt:lpstr>Important questions</vt:lpstr>
      <vt:lpstr>Important questions</vt:lpstr>
      <vt:lpstr>Simply optimize coefficients of each signature to minimize reconstruction error (45 signatures assigned)</vt:lpstr>
      <vt:lpstr>Impose some sparsity by requiring minimum number of mutations (30 signatures assigned)</vt:lpstr>
      <vt:lpstr>Summary and next steps</vt:lpstr>
      <vt:lpstr>Acknowledgements</vt:lpstr>
      <vt:lpstr>PowerPoint Presentation</vt:lpstr>
      <vt:lpstr>The remainder are “backup slides”</vt:lpstr>
      <vt:lpstr>DBPDE signature is slightly different (Dibenzo(a,l)pyrene-11,12-dihydrodiol-13,14-epoxide, anti-(+/-)-,  CAS 153926-04-6 )</vt:lpstr>
      <vt:lpstr>PowerPoint Presentation</vt:lpstr>
      <vt:lpstr>PowerPoint Presentation</vt:lpstr>
      <vt:lpstr>Proposed AAI metabolism, from Viktoriya Sidorenko slide deck “Liver-kidney organs-on-a-chip reveal distant site for bioactivation of human carcinogen”</vt:lpstr>
      <vt:lpstr>Conceptual context</vt:lpstr>
      <vt:lpstr>Variable and diverse AA content</vt:lpstr>
      <vt:lpstr>Details of kidney damage from AA</vt:lpstr>
      <vt:lpstr>PowerPoint Presentation</vt:lpstr>
      <vt:lpstr>Number of AA mutations was variable</vt:lpstr>
      <vt:lpstr>Number of AA-mutated cancer driver genes was variable</vt:lpstr>
      <vt:lpstr>AA causes liver cancer in mice</vt:lpstr>
      <vt:lpstr>Mutational signature in an AA-exposed upper tract urothelial carcinoma</vt:lpstr>
      <vt:lpstr>Outline</vt:lpstr>
      <vt:lpstr>Variable and diverse AA content</vt:lpstr>
      <vt:lpstr>Preliminary results: Several AA related compounds have similar mutational signatures</vt:lpstr>
      <vt:lpstr>Preliminary results: Several AA related compounds have similar mutational signatures</vt:lpstr>
      <vt:lpstr>Preliminary results: Several AA related compounds have similar mutational signatures</vt:lpstr>
      <vt:lpstr>More AA signatures: Double-base signatures in exposed cell lines and in tumours</vt:lpstr>
      <vt:lpstr>More AA signatures: Deletion signatures in exposed cell lines and in tumours</vt:lpstr>
      <vt:lpstr>Main results</vt:lpstr>
      <vt:lpstr>Evidence that this signature</vt:lpstr>
      <vt:lpstr>Evidence that this signature</vt:lpstr>
      <vt:lpstr>Future research leading to prevention</vt:lpstr>
      <vt:lpstr>AA causes liver cancer in mice</vt:lpstr>
      <vt:lpstr>Slides on attribution – not needed</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General issues with attribution</vt:lpstr>
      <vt:lpstr>Summary so far</vt:lpstr>
      <vt:lpstr>HDP not used</vt:lpstr>
      <vt:lpstr>Part 1: Computing over the hierarchical Dirichlet process model (1)</vt:lpstr>
      <vt:lpstr>Each of these is a “raw cluster” a.k.a. “aggregated partial spectrum” sampled at one point on the Gibb’s sampling chain</vt:lpstr>
      <vt:lpstr>Part 1: Computing over the hierarchical Dirichlet process model (2)</vt:lpstr>
      <vt:lpstr>Each cell is the count of mutations assigned to one raw cluster (at one point in the sampling chain)</vt:lpstr>
      <vt:lpstr>Part 1: Computing over the hierarchical Dirichlet process model (3)</vt:lpstr>
      <vt:lpstr>Diagnostics on burnin</vt:lpstr>
      <vt:lpstr>Part 2 Aligning and merging raw clusters to estimate mutational signatures</vt:lpstr>
      <vt:lpstr>Part 2 Aligning and merging raw clusters to estimate mutational signatures</vt:lpstr>
      <vt:lpstr>Allocation of mutations to signature (“component”) 0 seems to needs work; this seems to affect attribution, but not the accuracy of extracted signatures  We think we can fix this</vt:lpstr>
      <vt:lpstr>In synthetic data, often, except signature 0, all signatures very close to ground truth</vt:lpstr>
      <vt:lpstr>Component 0 contains a mixture of ground truth signatures partly because of raw clusters (“aggregated partial spectra”) in the sampling chain that represent mixtures of ground truth signatures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2</cp:revision>
  <dcterms:created xsi:type="dcterms:W3CDTF">2020-11-26T11:06:34Z</dcterms:created>
  <dcterms:modified xsi:type="dcterms:W3CDTF">2020-11-26T11:08:21Z</dcterms:modified>
</cp:coreProperties>
</file>